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31"/>
  </p:notesMasterIdLst>
  <p:sldIdLst>
    <p:sldId id="297" r:id="rId2"/>
    <p:sldId id="347" r:id="rId3"/>
    <p:sldId id="300" r:id="rId4"/>
    <p:sldId id="302" r:id="rId5"/>
    <p:sldId id="306" r:id="rId6"/>
    <p:sldId id="305" r:id="rId7"/>
    <p:sldId id="303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5" r:id="rId16"/>
    <p:sldId id="314" r:id="rId17"/>
    <p:sldId id="317" r:id="rId18"/>
    <p:sldId id="318" r:id="rId19"/>
    <p:sldId id="319" r:id="rId20"/>
    <p:sldId id="320" r:id="rId21"/>
    <p:sldId id="321" r:id="rId22"/>
    <p:sldId id="322" r:id="rId23"/>
    <p:sldId id="341" r:id="rId24"/>
    <p:sldId id="342" r:id="rId25"/>
    <p:sldId id="343" r:id="rId26"/>
    <p:sldId id="344" r:id="rId27"/>
    <p:sldId id="345" r:id="rId28"/>
    <p:sldId id="361" r:id="rId29"/>
    <p:sldId id="340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4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787E-F694-448A-83EE-49BD5A5E757B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2A2F3-4755-43B3-B289-878359A72B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35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4118347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10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568204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11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789132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12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351923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13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428371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14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199026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15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645543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16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788877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17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032807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18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36153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19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15933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501539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20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46858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21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31126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22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644251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23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143052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24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342754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25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050602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26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448651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27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514621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28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4152514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29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58878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3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204147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4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12677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5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22157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6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075115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7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26234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8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657117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37DF0-BE3F-4353-8882-3504223F6B73}" type="slidenum">
              <a:rPr lang="ru-RU" altLang="ru-RU" smtClean="0"/>
              <a:pPr/>
              <a:t>9</a:t>
            </a:fld>
            <a:endParaRPr lang="ru-RU" altLang="ru-RU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5543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09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36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91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77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86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33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12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98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05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34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13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DBA29-0DF2-416B-90A1-9CEEC308192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0575E-D39C-48FA-8DDC-964D0033BF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22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704538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5400" b="1" dirty="0" smtClean="0">
                <a:solidFill>
                  <a:srgbClr val="0000FF"/>
                </a:solidFill>
              </a:rPr>
              <a:t>Теория игр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035424"/>
            <a:ext cx="89246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«</a:t>
            </a:r>
            <a:r>
              <a:rPr lang="ru-RU" sz="2800" dirty="0" smtClean="0"/>
              <a:t>Теория игр </a:t>
            </a:r>
            <a:r>
              <a:rPr lang="ru-RU" sz="2800" dirty="0"/>
              <a:t>— это </a:t>
            </a:r>
            <a:r>
              <a:rPr lang="ru-RU" sz="2800" dirty="0" smtClean="0"/>
              <a:t>математическая теория принятия оптимальных решений </a:t>
            </a:r>
            <a:r>
              <a:rPr lang="ru-RU" sz="2800" dirty="0"/>
              <a:t>в </a:t>
            </a:r>
            <a:r>
              <a:rPr lang="ru-RU" sz="2800" dirty="0" smtClean="0"/>
              <a:t>условиях </a:t>
            </a:r>
            <a:r>
              <a:rPr lang="ru-RU" sz="2800" dirty="0"/>
              <a:t>конфликтов» Н. Н. </a:t>
            </a:r>
            <a:r>
              <a:rPr lang="ru-RU" sz="2800" dirty="0" smtClean="0"/>
              <a:t>Воробьев</a:t>
            </a:r>
          </a:p>
          <a:p>
            <a:endParaRPr lang="ru-RU" sz="2800" dirty="0"/>
          </a:p>
          <a:p>
            <a:r>
              <a:rPr lang="ru-RU" sz="2800" dirty="0"/>
              <a:t> «</a:t>
            </a:r>
            <a:r>
              <a:rPr lang="ru-RU" sz="2800" dirty="0" smtClean="0"/>
              <a:t>Теория </a:t>
            </a:r>
            <a:r>
              <a:rPr lang="ru-RU" sz="2800" dirty="0"/>
              <a:t>игр — это </a:t>
            </a:r>
            <a:r>
              <a:rPr lang="ru-RU" sz="2800" dirty="0" smtClean="0"/>
              <a:t>теория рационального поведения людей </a:t>
            </a:r>
            <a:r>
              <a:rPr lang="ru-RU" sz="2800" dirty="0"/>
              <a:t>с несовпадающими интересами» </a:t>
            </a:r>
            <a:r>
              <a:rPr lang="ru-RU" sz="2800" dirty="0" smtClean="0"/>
              <a:t>Роберт </a:t>
            </a:r>
            <a:r>
              <a:rPr lang="ru-RU" sz="2800" dirty="0" err="1" smtClean="0"/>
              <a:t>Ауман</a:t>
            </a:r>
            <a:r>
              <a:rPr lang="ru-RU" sz="2800" dirty="0" smtClean="0"/>
              <a:t> (</a:t>
            </a:r>
            <a:r>
              <a:rPr lang="ru-RU" sz="2800" dirty="0" err="1" smtClean="0"/>
              <a:t>Robert</a:t>
            </a:r>
            <a:r>
              <a:rPr lang="ru-RU" sz="2800" dirty="0" smtClean="0"/>
              <a:t> </a:t>
            </a:r>
            <a:r>
              <a:rPr lang="ru-RU" sz="2800" dirty="0"/>
              <a:t>J. </a:t>
            </a:r>
            <a:r>
              <a:rPr lang="ru-RU" sz="2800" dirty="0" err="1"/>
              <a:t>Aumann</a:t>
            </a:r>
            <a:r>
              <a:rPr lang="ru-RU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40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140907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800" b="1" dirty="0" smtClean="0">
                <a:solidFill>
                  <a:srgbClr val="0000CC"/>
                </a:solidFill>
              </a:rPr>
              <a:t>Общий алгоритм нахождения оптимальной стратегии игры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007" y="5471806"/>
            <a:ext cx="8695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Справа выпишем все минимальные значения в строке</a:t>
            </a:r>
          </a:p>
          <a:p>
            <a:r>
              <a:rPr lang="ru-RU" sz="2400" dirty="0" smtClean="0"/>
              <a:t>Внизу – максимальные значения в строке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05" y="1573963"/>
            <a:ext cx="4762065" cy="366318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65" y="3279565"/>
            <a:ext cx="3216448" cy="73725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57" y="1554291"/>
            <a:ext cx="3208103" cy="7392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050" y="2386534"/>
            <a:ext cx="3416068" cy="5077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6269" y="4010992"/>
            <a:ext cx="3452859" cy="5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1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800" b="1" dirty="0" smtClean="0">
                <a:solidFill>
                  <a:srgbClr val="0000CC"/>
                </a:solidFill>
              </a:rPr>
              <a:t>Термины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725" y="596743"/>
            <a:ext cx="888383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Принцип максимума (</a:t>
            </a:r>
            <a:r>
              <a:rPr lang="ru-RU" sz="2400" dirty="0" err="1" smtClean="0"/>
              <a:t>масиминная</a:t>
            </a:r>
            <a:r>
              <a:rPr lang="ru-RU" sz="2400" dirty="0" smtClean="0"/>
              <a:t> стратегия)</a:t>
            </a:r>
          </a:p>
          <a:p>
            <a:r>
              <a:rPr lang="ru-RU" sz="2400" dirty="0" smtClean="0"/>
              <a:t>				</a:t>
            </a:r>
            <a:r>
              <a:rPr lang="en-US" sz="2400" dirty="0" smtClean="0"/>
              <a:t>A</a:t>
            </a:r>
            <a:r>
              <a:rPr lang="en-US" sz="2400" dirty="0"/>
              <a:t>* - </a:t>
            </a:r>
            <a:r>
              <a:rPr lang="ru-RU" sz="2400" dirty="0" err="1"/>
              <a:t>максиминная</a:t>
            </a:r>
            <a:r>
              <a:rPr lang="ru-RU" sz="2400" dirty="0"/>
              <a:t> стратегия</a:t>
            </a:r>
            <a:endParaRPr lang="ru-RU" sz="2400" dirty="0" smtClean="0"/>
          </a:p>
          <a:p>
            <a:endParaRPr lang="ru-RU" sz="2400" dirty="0" smtClean="0">
              <a:sym typeface="Symbol" panose="05050102010706020507" pitchFamily="18" charset="2"/>
            </a:endParaRPr>
          </a:p>
          <a:p>
            <a:r>
              <a:rPr lang="ru-RU" sz="2400" dirty="0" smtClean="0">
                <a:sym typeface="Symbol" panose="05050102010706020507" pitchFamily="18" charset="2"/>
              </a:rPr>
              <a:t> - нижняя цена игры (минимальный выигрыш1-го игрока).</a:t>
            </a:r>
          </a:p>
          <a:p>
            <a:r>
              <a:rPr lang="ru-RU" sz="2400" dirty="0" smtClean="0"/>
              <a:t>Принцип минимума (минимаксная стратегия)</a:t>
            </a:r>
          </a:p>
          <a:p>
            <a:r>
              <a:rPr lang="ru-RU" sz="2400" dirty="0" smtClean="0"/>
              <a:t>				</a:t>
            </a:r>
            <a:r>
              <a:rPr lang="en-US" sz="2400" dirty="0"/>
              <a:t>B</a:t>
            </a:r>
            <a:r>
              <a:rPr lang="en-US" sz="2400" dirty="0" smtClean="0"/>
              <a:t>* - </a:t>
            </a:r>
            <a:r>
              <a:rPr lang="ru-RU" sz="2400" dirty="0" smtClean="0"/>
              <a:t>минимаксная стратегия</a:t>
            </a:r>
          </a:p>
          <a:p>
            <a:endParaRPr lang="ru-RU" sz="2400" dirty="0" smtClean="0"/>
          </a:p>
          <a:p>
            <a:r>
              <a:rPr lang="ru-RU" sz="2400" dirty="0" smtClean="0">
                <a:sym typeface="Symbol" panose="05050102010706020507" pitchFamily="18" charset="2"/>
              </a:rPr>
              <a:t> - верхняя граница (2-й игрок гарантирует проигрыш не более )</a:t>
            </a:r>
            <a:endParaRPr lang="ru-RU" sz="2400" dirty="0" smtClean="0"/>
          </a:p>
          <a:p>
            <a:r>
              <a:rPr lang="ru-RU" sz="2400" dirty="0" smtClean="0"/>
              <a:t>Верхняя цена игры – гарантированный проигрыш 2-го игрока, т.е. проигрыш будет не более </a:t>
            </a:r>
            <a:r>
              <a:rPr lang="en-US" sz="2400" dirty="0" smtClean="0">
                <a:sym typeface="Symbol" panose="05050102010706020507" pitchFamily="18" charset="2"/>
              </a:rPr>
              <a:t>.</a:t>
            </a:r>
            <a:endParaRPr lang="ru-RU" sz="2400" dirty="0" smtClean="0">
              <a:sym typeface="Symbol" panose="05050102010706020507" pitchFamily="18" charset="2"/>
            </a:endParaRPr>
          </a:p>
          <a:p>
            <a:r>
              <a:rPr lang="en-US" sz="2400" dirty="0" smtClean="0">
                <a:sym typeface="Symbol" panose="05050102010706020507" pitchFamily="18" charset="2"/>
              </a:rPr>
              <a:t></a:t>
            </a:r>
            <a:r>
              <a:rPr lang="ru-RU" sz="2400" dirty="0" smtClean="0">
                <a:sym typeface="Symbol" panose="05050102010706020507" pitchFamily="18" charset="2"/>
              </a:rPr>
              <a:t> </a:t>
            </a:r>
            <a:r>
              <a:rPr lang="en-US" sz="2400" dirty="0" smtClean="0">
                <a:sym typeface="Symbol" panose="05050102010706020507" pitchFamily="18" charset="2"/>
              </a:rPr>
              <a:t></a:t>
            </a:r>
            <a:r>
              <a:rPr lang="ru-RU" sz="2400" dirty="0" smtClean="0">
                <a:sym typeface="Symbol" panose="05050102010706020507" pitchFamily="18" charset="2"/>
              </a:rPr>
              <a:t> </a:t>
            </a:r>
            <a:r>
              <a:rPr lang="en-US" sz="2400" dirty="0" smtClean="0">
                <a:sym typeface="Symbol" panose="05050102010706020507" pitchFamily="18" charset="2"/>
              </a:rPr>
              <a:t></a:t>
            </a:r>
            <a:endParaRPr lang="ru-RU" sz="2400" dirty="0" smtClean="0"/>
          </a:p>
          <a:p>
            <a:r>
              <a:rPr lang="ru-RU" sz="2400" dirty="0" smtClean="0"/>
              <a:t>При </a:t>
            </a:r>
            <a:r>
              <a:rPr lang="en-US" sz="2400" dirty="0">
                <a:sym typeface="Symbol" panose="05050102010706020507" pitchFamily="18" charset="2"/>
              </a:rPr>
              <a:t></a:t>
            </a:r>
            <a:r>
              <a:rPr lang="ru-RU" sz="2400" dirty="0">
                <a:sym typeface="Symbol" panose="05050102010706020507" pitchFamily="18" charset="2"/>
              </a:rPr>
              <a:t> </a:t>
            </a:r>
            <a:r>
              <a:rPr lang="ru-RU" sz="2400" dirty="0" smtClean="0">
                <a:sym typeface="Symbol" panose="05050102010706020507" pitchFamily="18" charset="2"/>
              </a:rPr>
              <a:t>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ru-RU" sz="2400" dirty="0" smtClean="0"/>
              <a:t> ситуация </a:t>
            </a:r>
            <a:r>
              <a:rPr lang="en-US" sz="2400" dirty="0" smtClean="0"/>
              <a:t>{A*, B*} </a:t>
            </a:r>
            <a:r>
              <a:rPr lang="ru-RU" sz="2400" dirty="0" smtClean="0"/>
              <a:t>называется равновесной. </a:t>
            </a:r>
            <a:r>
              <a:rPr lang="en-US" sz="2400" dirty="0">
                <a:sym typeface="Symbol" panose="05050102010706020507" pitchFamily="18" charset="2"/>
              </a:rPr>
              <a:t></a:t>
            </a:r>
            <a:r>
              <a:rPr lang="ru-RU" sz="2400" dirty="0">
                <a:sym typeface="Symbol" panose="05050102010706020507" pitchFamily="18" charset="2"/>
              </a:rPr>
              <a:t> = </a:t>
            </a:r>
            <a:r>
              <a:rPr lang="en-US" sz="2400" dirty="0" smtClean="0">
                <a:sym typeface="Symbol" panose="05050102010706020507" pitchFamily="18" charset="2"/>
              </a:rPr>
              <a:t></a:t>
            </a:r>
            <a:r>
              <a:rPr lang="ru-RU" sz="2400" dirty="0" smtClean="0">
                <a:sym typeface="Symbol" panose="05050102010706020507" pitchFamily="18" charset="2"/>
              </a:rPr>
              <a:t> - называется ценой игры </a:t>
            </a:r>
            <a:r>
              <a:rPr lang="en-US" sz="2400" i="1" dirty="0" smtClean="0">
                <a:sym typeface="Symbol" panose="05050102010706020507" pitchFamily="18" charset="2"/>
              </a:rPr>
              <a:t>v</a:t>
            </a:r>
            <a:r>
              <a:rPr lang="ru-RU" sz="2400" dirty="0" smtClean="0">
                <a:sym typeface="Symbol" panose="05050102010706020507" pitchFamily="18" charset="2"/>
              </a:rPr>
              <a:t>.</a:t>
            </a:r>
          </a:p>
          <a:p>
            <a:r>
              <a:rPr lang="ru-RU" sz="2400" dirty="0" smtClean="0">
                <a:sym typeface="Symbol" panose="05050102010706020507" pitchFamily="18" charset="2"/>
              </a:rPr>
              <a:t>Точка равновесия (</a:t>
            </a:r>
            <a:r>
              <a:rPr lang="ru-RU" sz="2400" dirty="0" err="1" smtClean="0">
                <a:sym typeface="Symbol" panose="05050102010706020507" pitchFamily="18" charset="2"/>
              </a:rPr>
              <a:t>седловая</a:t>
            </a:r>
            <a:r>
              <a:rPr lang="ru-RU" sz="2400" dirty="0" smtClean="0">
                <a:sym typeface="Symbol" panose="05050102010706020507" pitchFamily="18" charset="2"/>
              </a:rPr>
              <a:t> точка) – элемент </a:t>
            </a:r>
            <a:r>
              <a:rPr lang="en-US" sz="2400" i="1" dirty="0" err="1" smtClean="0">
                <a:sym typeface="Symbol" panose="05050102010706020507" pitchFamily="18" charset="2"/>
              </a:rPr>
              <a:t>a</a:t>
            </a:r>
            <a:r>
              <a:rPr lang="en-US" sz="2400" i="1" baseline="-25000" dirty="0" err="1" smtClean="0">
                <a:sym typeface="Symbol" panose="05050102010706020507" pitchFamily="18" charset="2"/>
              </a:rPr>
              <a:t>ij</a:t>
            </a:r>
            <a:r>
              <a:rPr lang="ru-RU" sz="2400" dirty="0" smtClean="0">
                <a:sym typeface="Symbol" panose="05050102010706020507" pitchFamily="18" charset="2"/>
              </a:rPr>
              <a:t>, где достигается равновесие интересов игроков. </a:t>
            </a:r>
            <a:r>
              <a:rPr lang="en-US" sz="2400" dirty="0" smtClean="0"/>
              <a:t>A</a:t>
            </a:r>
            <a:r>
              <a:rPr lang="en-US" sz="2400" dirty="0"/>
              <a:t>*, B</a:t>
            </a:r>
            <a:r>
              <a:rPr lang="en-US" sz="2400" dirty="0" smtClean="0"/>
              <a:t>*</a:t>
            </a:r>
            <a:r>
              <a:rPr lang="ru-RU" sz="2400" dirty="0" smtClean="0"/>
              <a:t> – оптимальные стратегии.</a:t>
            </a:r>
          </a:p>
          <a:p>
            <a:r>
              <a:rPr lang="ru-RU" sz="2400" dirty="0" smtClean="0"/>
              <a:t>Решение матричной игры - </a:t>
            </a:r>
            <a:r>
              <a:rPr lang="en-US" sz="2400" dirty="0"/>
              <a:t>{A*, B</a:t>
            </a:r>
            <a:r>
              <a:rPr lang="en-US" sz="2400" dirty="0" smtClean="0"/>
              <a:t>*}</a:t>
            </a:r>
            <a:r>
              <a:rPr lang="ru-RU" sz="2400" dirty="0" smtClean="0"/>
              <a:t> и </a:t>
            </a:r>
            <a:r>
              <a:rPr lang="en-US" sz="2400" i="1" dirty="0" smtClean="0"/>
              <a:t>v</a:t>
            </a:r>
            <a:r>
              <a:rPr lang="en-US" sz="2400" dirty="0" smtClean="0"/>
              <a:t>.</a:t>
            </a:r>
            <a:endParaRPr lang="ru-RU" sz="2400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3" y="2588081"/>
            <a:ext cx="3199464" cy="54564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83" y="1138554"/>
            <a:ext cx="3433874" cy="5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3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800" b="1" dirty="0" smtClean="0">
                <a:solidFill>
                  <a:srgbClr val="0000CC"/>
                </a:solidFill>
              </a:rPr>
              <a:t>Игра без </a:t>
            </a:r>
            <a:r>
              <a:rPr lang="ru-RU" altLang="ru-RU" sz="4800" b="1" dirty="0" err="1" smtClean="0">
                <a:solidFill>
                  <a:srgbClr val="0000CC"/>
                </a:solidFill>
              </a:rPr>
              <a:t>седловой</a:t>
            </a:r>
            <a:r>
              <a:rPr lang="ru-RU" altLang="ru-RU" sz="4800" b="1" dirty="0" smtClean="0">
                <a:solidFill>
                  <a:srgbClr val="0000CC"/>
                </a:solidFill>
              </a:rPr>
              <a:t> точки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725" y="596743"/>
            <a:ext cx="88838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Рассмотрим ситуацию, когда </a:t>
            </a:r>
            <a:r>
              <a:rPr lang="en-US" sz="2400" dirty="0">
                <a:sym typeface="Symbol" panose="05050102010706020507" pitchFamily="18" charset="2"/>
              </a:rPr>
              <a:t></a:t>
            </a:r>
            <a:r>
              <a:rPr lang="ru-RU" sz="2400" dirty="0">
                <a:sym typeface="Symbol" panose="05050102010706020507" pitchFamily="18" charset="2"/>
              </a:rPr>
              <a:t> </a:t>
            </a:r>
            <a:r>
              <a:rPr lang="en-US" sz="2400" dirty="0">
                <a:sym typeface="Symbol" panose="05050102010706020507" pitchFamily="18" charset="2"/>
              </a:rPr>
              <a:t>&lt;</a:t>
            </a:r>
            <a:r>
              <a:rPr lang="ru-RU" sz="2400" dirty="0" smtClean="0">
                <a:sym typeface="Symbol" panose="05050102010706020507" pitchFamily="18" charset="2"/>
              </a:rPr>
              <a:t> </a:t>
            </a:r>
            <a:r>
              <a:rPr lang="en-US" sz="2400" dirty="0" smtClean="0">
                <a:sym typeface="Symbol" panose="05050102010706020507" pitchFamily="18" charset="2"/>
              </a:rPr>
              <a:t></a:t>
            </a:r>
            <a:r>
              <a:rPr lang="ru-RU" sz="2400" dirty="0" smtClean="0">
                <a:sym typeface="Symbol" panose="05050102010706020507" pitchFamily="18" charset="2"/>
              </a:rPr>
              <a:t>, когда первый игрок может обеспечить себе выигрыш не меньше </a:t>
            </a:r>
            <a:r>
              <a:rPr lang="en-US" sz="2400" dirty="0">
                <a:sym typeface="Symbol" panose="05050102010706020507" pitchFamily="18" charset="2"/>
              </a:rPr>
              <a:t></a:t>
            </a:r>
            <a:r>
              <a:rPr lang="ru-RU" sz="2400" dirty="0" smtClean="0">
                <a:sym typeface="Symbol" panose="05050102010706020507" pitchFamily="18" charset="2"/>
              </a:rPr>
              <a:t>, а второй – проигрыш не более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ru-RU" sz="2400" dirty="0" smtClean="0">
                <a:sym typeface="Symbol" panose="05050102010706020507" pitchFamily="18" charset="2"/>
              </a:rPr>
              <a:t>. Т.е. игроки могут получить прибыль в интервале от </a:t>
            </a:r>
            <a:r>
              <a:rPr lang="en-US" sz="2400" dirty="0">
                <a:sym typeface="Symbol" panose="05050102010706020507" pitchFamily="18" charset="2"/>
              </a:rPr>
              <a:t></a:t>
            </a:r>
            <a:r>
              <a:rPr lang="ru-RU" sz="2400" dirty="0">
                <a:sym typeface="Symbol" panose="05050102010706020507" pitchFamily="18" charset="2"/>
              </a:rPr>
              <a:t> </a:t>
            </a:r>
            <a:r>
              <a:rPr lang="ru-RU" sz="2400" dirty="0" smtClean="0">
                <a:sym typeface="Symbol" panose="05050102010706020507" pitchFamily="18" charset="2"/>
              </a:rPr>
              <a:t>до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ru-RU" sz="2400" dirty="0" smtClean="0">
                <a:sym typeface="Symbol" panose="05050102010706020507" pitchFamily="18" charset="2"/>
              </a:rPr>
              <a:t>. Для получения данной прибыли игроки используют так называемые </a:t>
            </a:r>
            <a:r>
              <a:rPr lang="ru-RU" sz="2400" b="1" dirty="0" smtClean="0">
                <a:sym typeface="Symbol" panose="05050102010706020507" pitchFamily="18" charset="2"/>
              </a:rPr>
              <a:t>смешанные стратегии</a:t>
            </a:r>
            <a:r>
              <a:rPr lang="ru-RU" sz="2400" dirty="0" smtClean="0">
                <a:sym typeface="Symbol" panose="05050102010706020507" pitchFamily="18" charset="2"/>
              </a:rPr>
              <a:t>.</a:t>
            </a:r>
          </a:p>
          <a:p>
            <a:r>
              <a:rPr lang="ru-RU" sz="2400" dirty="0" smtClean="0">
                <a:sym typeface="Symbol" panose="05050102010706020507" pitchFamily="18" charset="2"/>
              </a:rPr>
              <a:t> При смешанной стратегии игроки случайным образом изменяют свою стратегию. Тогда к каждой чистой стратегией игрока А и игрока В сопоставляется вероятность ее выбора.</a:t>
            </a:r>
            <a:endParaRPr lang="ru-RU" sz="24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lum bright="-9000" contrast="35000"/>
          </a:blip>
          <a:stretch>
            <a:fillRect/>
          </a:stretch>
        </p:blipFill>
        <p:spPr>
          <a:xfrm>
            <a:off x="188725" y="3643731"/>
            <a:ext cx="2981037" cy="12695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lum contrast="23000"/>
          </a:blip>
          <a:stretch>
            <a:fillRect/>
          </a:stretch>
        </p:blipFill>
        <p:spPr>
          <a:xfrm>
            <a:off x="188725" y="5245536"/>
            <a:ext cx="2984284" cy="1024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0687" y="4153637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ym typeface="Symbol" panose="05050102010706020507" pitchFamily="18" charset="2"/>
              </a:rPr>
              <a:t>0   </a:t>
            </a:r>
            <a:r>
              <a:rPr lang="en-US" sz="2800" i="1" dirty="0" smtClean="0"/>
              <a:t>p</a:t>
            </a:r>
            <a:r>
              <a:rPr lang="en-US" sz="2800" i="1" baseline="-25000" dirty="0" smtClean="0"/>
              <a:t>i</a:t>
            </a:r>
            <a:r>
              <a:rPr lang="en-US" sz="2800" dirty="0" smtClean="0"/>
              <a:t> </a:t>
            </a:r>
            <a:r>
              <a:rPr lang="en-US" sz="2800" dirty="0" smtClean="0">
                <a:sym typeface="Symbol" panose="05050102010706020507" pitchFamily="18" charset="2"/>
              </a:rPr>
              <a:t> 1 ,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lum contrast="26000"/>
          </a:blip>
          <a:stretch>
            <a:fillRect/>
          </a:stretch>
        </p:blipFill>
        <p:spPr>
          <a:xfrm>
            <a:off x="6697919" y="3830026"/>
            <a:ext cx="1448992" cy="10903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lum contrast="21000"/>
          </a:blip>
          <a:stretch>
            <a:fillRect/>
          </a:stretch>
        </p:blipFill>
        <p:spPr>
          <a:xfrm>
            <a:off x="6654379" y="5072894"/>
            <a:ext cx="1555050" cy="11280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60686" y="5416307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ym typeface="Symbol" panose="05050102010706020507" pitchFamily="18" charset="2"/>
              </a:rPr>
              <a:t>0   </a:t>
            </a:r>
            <a:r>
              <a:rPr lang="en-US" sz="2800" i="1" dirty="0" smtClean="0"/>
              <a:t>q</a:t>
            </a:r>
            <a:r>
              <a:rPr lang="en-US" sz="2800" i="1" baseline="-25000" dirty="0" smtClean="0"/>
              <a:t>i</a:t>
            </a:r>
            <a:r>
              <a:rPr lang="en-US" sz="2800" dirty="0" smtClean="0"/>
              <a:t> </a:t>
            </a:r>
            <a:r>
              <a:rPr lang="en-US" sz="2800" dirty="0" smtClean="0">
                <a:sym typeface="Symbol" panose="05050102010706020507" pitchFamily="18" charset="2"/>
              </a:rPr>
              <a:t> 1 ,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2956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800" b="1" dirty="0" smtClean="0">
                <a:solidFill>
                  <a:srgbClr val="0000CC"/>
                </a:solidFill>
              </a:rPr>
              <a:t>Игра без </a:t>
            </a:r>
            <a:r>
              <a:rPr lang="ru-RU" altLang="ru-RU" sz="4800" b="1" dirty="0" err="1" smtClean="0">
                <a:solidFill>
                  <a:srgbClr val="0000CC"/>
                </a:solidFill>
              </a:rPr>
              <a:t>седловой</a:t>
            </a:r>
            <a:r>
              <a:rPr lang="ru-RU" altLang="ru-RU" sz="4800" b="1" dirty="0" smtClean="0">
                <a:solidFill>
                  <a:srgbClr val="0000CC"/>
                </a:solidFill>
              </a:rPr>
              <a:t> точки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725" y="596743"/>
            <a:ext cx="88838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Ситуация </a:t>
            </a:r>
            <a:r>
              <a:rPr lang="en-US" sz="2400" dirty="0" smtClean="0"/>
              <a:t>{</a:t>
            </a:r>
            <a:r>
              <a:rPr lang="en-US" sz="2400" i="1" dirty="0" smtClean="0"/>
              <a:t>A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B</a:t>
            </a:r>
            <a:r>
              <a:rPr lang="en-US" sz="2400" i="1" baseline="-25000" dirty="0" err="1" smtClean="0"/>
              <a:t>j</a:t>
            </a:r>
            <a:r>
              <a:rPr lang="en-US" sz="2400" dirty="0" smtClean="0"/>
              <a:t>} ,</a:t>
            </a:r>
            <a:r>
              <a:rPr lang="ru-RU" sz="2400" dirty="0" smtClean="0"/>
              <a:t> будет возникать с вероятностью </a:t>
            </a:r>
            <a:r>
              <a:rPr lang="en-US" sz="2400" i="1" dirty="0" err="1" smtClean="0"/>
              <a:t>p</a:t>
            </a:r>
            <a:r>
              <a:rPr lang="en-US" sz="2400" i="1" baseline="-25000" dirty="0" err="1" smtClean="0"/>
              <a:t>i</a:t>
            </a:r>
            <a:r>
              <a:rPr lang="en-US" sz="2400" dirty="0" err="1" smtClean="0">
                <a:sym typeface="Symbol" panose="05050102010706020507" pitchFamily="18" charset="2"/>
              </a:rPr>
              <a:t></a:t>
            </a:r>
            <a:r>
              <a:rPr lang="en-US" sz="2400" i="1" dirty="0" err="1" smtClean="0"/>
              <a:t>q</a:t>
            </a:r>
            <a:r>
              <a:rPr lang="en-US" sz="2400" i="1" baseline="-25000" dirty="0" err="1" smtClean="0"/>
              <a:t>j</a:t>
            </a:r>
            <a:r>
              <a:rPr lang="ru-RU" sz="2400" dirty="0" smtClean="0"/>
              <a:t>, а выигрыш составит </a:t>
            </a:r>
            <a:r>
              <a:rPr lang="en-US" sz="2400" i="1" dirty="0" err="1" smtClean="0"/>
              <a:t>a</a:t>
            </a:r>
            <a:r>
              <a:rPr lang="en-US" sz="2400" i="1" baseline="-25000" dirty="0" err="1" smtClean="0"/>
              <a:t>ij</a:t>
            </a:r>
            <a:r>
              <a:rPr lang="ru-RU" sz="2400" dirty="0" smtClean="0"/>
              <a:t>.</a:t>
            </a:r>
            <a:endParaRPr lang="en-US" sz="2400" dirty="0"/>
          </a:p>
          <a:p>
            <a:r>
              <a:rPr lang="ru-RU" sz="2400" dirty="0" smtClean="0"/>
              <a:t>Тогда средний выигрыш первого игрока можно подсчитать по формуле:</a:t>
            </a:r>
          </a:p>
          <a:p>
            <a:endParaRPr lang="ru-RU" sz="2400" dirty="0"/>
          </a:p>
          <a:p>
            <a:r>
              <a:rPr lang="ru-RU" sz="2400" dirty="0" smtClean="0"/>
              <a:t>Оптимальные смешанные стратегии это:</a:t>
            </a:r>
          </a:p>
          <a:p>
            <a:r>
              <a:rPr lang="en-US" sz="2400" dirty="0" smtClean="0"/>
              <a:t>p</a:t>
            </a:r>
            <a:r>
              <a:rPr lang="en-US" sz="2400" baseline="30000" dirty="0"/>
              <a:t>0</a:t>
            </a:r>
            <a:r>
              <a:rPr lang="en-US" sz="2400" dirty="0" smtClean="0"/>
              <a:t>=(p</a:t>
            </a:r>
            <a:r>
              <a:rPr lang="en-US" sz="2400" baseline="-25000" dirty="0" smtClean="0"/>
              <a:t>0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,p</a:t>
            </a:r>
            <a:r>
              <a:rPr lang="en-US" sz="2400" baseline="-25000" dirty="0" smtClean="0"/>
              <a:t>1</a:t>
            </a:r>
            <a:r>
              <a:rPr lang="en-US" sz="2400" baseline="30000" dirty="0"/>
              <a:t>0</a:t>
            </a:r>
            <a:r>
              <a:rPr lang="en-US" sz="2400" dirty="0" smtClean="0"/>
              <a:t>,..p</a:t>
            </a:r>
            <a:r>
              <a:rPr lang="en-US" sz="2400" baseline="-25000" dirty="0" smtClean="0"/>
              <a:t>m</a:t>
            </a:r>
            <a:r>
              <a:rPr lang="en-US" sz="2400" baseline="30000" dirty="0"/>
              <a:t>0</a:t>
            </a:r>
            <a:r>
              <a:rPr lang="en-US" sz="2400" dirty="0" smtClean="0"/>
              <a:t>) </a:t>
            </a:r>
            <a:r>
              <a:rPr lang="ru-RU" sz="2400" dirty="0" smtClean="0"/>
              <a:t>и </a:t>
            </a:r>
            <a:r>
              <a:rPr lang="en-US" sz="2400" dirty="0" smtClean="0"/>
              <a:t>q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=(q</a:t>
            </a:r>
            <a:r>
              <a:rPr lang="en-US" sz="2400" baseline="-25000" dirty="0" smtClean="0"/>
              <a:t>0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,q</a:t>
            </a:r>
            <a:r>
              <a:rPr lang="en-US" sz="2400" baseline="-25000" dirty="0" smtClean="0"/>
              <a:t>1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,..q</a:t>
            </a:r>
            <a:r>
              <a:rPr lang="en-US" sz="2400" baseline="-25000" dirty="0" smtClean="0"/>
              <a:t>m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), </a:t>
            </a:r>
            <a:r>
              <a:rPr lang="ru-RU" sz="2400" dirty="0" smtClean="0"/>
              <a:t>когда выполняется соотношение:</a:t>
            </a:r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т.е. если первый игрок отклоняется от оптимальной стратегии </a:t>
            </a:r>
            <a:r>
              <a:rPr lang="en-US" sz="2400" dirty="0" smtClean="0"/>
              <a:t>p</a:t>
            </a:r>
            <a:r>
              <a:rPr lang="ru-RU" sz="2400" baseline="-25000" dirty="0" smtClean="0"/>
              <a:t>0</a:t>
            </a:r>
            <a:r>
              <a:rPr lang="ru-RU" sz="2400" dirty="0" smtClean="0"/>
              <a:t>, то его выигрыш только уменьшается, при условии, что второй игрок придерживается оптимальной стратегии </a:t>
            </a:r>
            <a:r>
              <a:rPr lang="en-US" sz="2400" dirty="0" smtClean="0"/>
              <a:t>q</a:t>
            </a:r>
            <a:r>
              <a:rPr lang="en-US" sz="2400" baseline="30000" dirty="0"/>
              <a:t>0</a:t>
            </a:r>
            <a:r>
              <a:rPr lang="en-US" sz="2400" dirty="0" smtClean="0"/>
              <a:t>. </a:t>
            </a:r>
            <a:r>
              <a:rPr lang="ru-RU" sz="2400" dirty="0" smtClean="0"/>
              <a:t>Аналогично, если второй игрок отклоняется от оптимальной стратегии </a:t>
            </a:r>
            <a:r>
              <a:rPr lang="en-US" sz="2400" dirty="0" smtClean="0"/>
              <a:t>q</a:t>
            </a:r>
            <a:r>
              <a:rPr lang="en-US" sz="2400" baseline="30000" dirty="0"/>
              <a:t>0</a:t>
            </a:r>
            <a:r>
              <a:rPr lang="ru-RU" sz="2400" dirty="0" smtClean="0"/>
              <a:t>, а первый придерживается ее</a:t>
            </a:r>
            <a:r>
              <a:rPr lang="en-US" sz="2400" dirty="0" smtClean="0"/>
              <a:t> (</a:t>
            </a:r>
            <a:r>
              <a:rPr lang="en-US" sz="2400" dirty="0"/>
              <a:t>p</a:t>
            </a:r>
            <a:r>
              <a:rPr lang="en-US" sz="2400" baseline="30000" dirty="0"/>
              <a:t>0</a:t>
            </a:r>
            <a:r>
              <a:rPr lang="en-US" sz="2400" dirty="0" smtClean="0"/>
              <a:t>)</a:t>
            </a:r>
            <a:r>
              <a:rPr lang="ru-RU" sz="2400" dirty="0" smtClean="0"/>
              <a:t>, тогда его проигрыш только увеличится.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 contrast="27000"/>
          </a:blip>
          <a:stretch>
            <a:fillRect/>
          </a:stretch>
        </p:blipFill>
        <p:spPr>
          <a:xfrm>
            <a:off x="1669143" y="1694662"/>
            <a:ext cx="3730449" cy="8892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515" y="3278657"/>
            <a:ext cx="6468445" cy="6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162" y="631381"/>
            <a:ext cx="888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Условие оптимальности можно выразить в виде: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1"/>
            <a:ext cx="9072563" cy="584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sz="4800" b="1" smtClean="0">
                <a:solidFill>
                  <a:srgbClr val="0000CC"/>
                </a:solidFill>
              </a:rPr>
              <a:t>Игра без седловой точки</a:t>
            </a:r>
            <a:endParaRPr lang="ru-RU" altLang="ru-RU" sz="4800" b="1" dirty="0" smtClean="0">
              <a:solidFill>
                <a:srgbClr val="0000CC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lum contrast="17000"/>
          </a:blip>
          <a:stretch>
            <a:fillRect/>
          </a:stretch>
        </p:blipFill>
        <p:spPr>
          <a:xfrm>
            <a:off x="130335" y="1437317"/>
            <a:ext cx="8621779" cy="7004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420620" y="2419599"/>
            <a:ext cx="2833252" cy="6594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30236" y="2475558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Цена игры</a:t>
            </a:r>
            <a:endParaRPr lang="ru-RU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60162" y="3360962"/>
            <a:ext cx="7281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(</a:t>
            </a:r>
            <a:r>
              <a:rPr lang="en-US" sz="3600" i="1" dirty="0" smtClean="0"/>
              <a:t>A,p</a:t>
            </a:r>
            <a:r>
              <a:rPr lang="en-US" sz="3600" i="1" baseline="30000" dirty="0" smtClean="0"/>
              <a:t>0</a:t>
            </a:r>
            <a:r>
              <a:rPr lang="en-US" sz="3600" i="1" dirty="0" smtClean="0"/>
              <a:t>,q</a:t>
            </a:r>
            <a:r>
              <a:rPr lang="en-US" sz="3600" i="1" baseline="30000" dirty="0" smtClean="0"/>
              <a:t>0</a:t>
            </a:r>
            <a:r>
              <a:rPr lang="en-US" sz="3600" dirty="0" smtClean="0"/>
              <a:t>) – </a:t>
            </a:r>
            <a:r>
              <a:rPr lang="ru-RU" sz="3600" dirty="0" smtClean="0"/>
              <a:t>решение матричной игры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3624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3200" b="1" dirty="0" smtClean="0">
                <a:solidFill>
                  <a:srgbClr val="0000CC"/>
                </a:solidFill>
              </a:rPr>
              <a:t>Теорема Неймана для матричной игры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725" y="596743"/>
            <a:ext cx="88838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Для матричной игры с любой матрицей </a:t>
            </a:r>
            <a:r>
              <a:rPr lang="en-US" sz="3200" dirty="0" smtClean="0"/>
              <a:t>A</a:t>
            </a:r>
            <a:r>
              <a:rPr lang="ru-RU" sz="3200" dirty="0"/>
              <a:t> </a:t>
            </a:r>
            <a:r>
              <a:rPr lang="ru-RU" sz="3200" dirty="0" smtClean="0"/>
              <a:t>величины</a:t>
            </a:r>
          </a:p>
          <a:p>
            <a:endParaRPr lang="ru-RU" sz="3200" dirty="0"/>
          </a:p>
          <a:p>
            <a:endParaRPr lang="ru-RU" sz="3200" dirty="0" smtClean="0"/>
          </a:p>
          <a:p>
            <a:r>
              <a:rPr lang="ru-RU" sz="3200" dirty="0" smtClean="0"/>
              <a:t>Существуют и равны между собой</a:t>
            </a:r>
          </a:p>
          <a:p>
            <a:endParaRPr lang="ru-RU" sz="3200" dirty="0"/>
          </a:p>
          <a:p>
            <a:endParaRPr lang="ru-RU" sz="3200" dirty="0" smtClean="0"/>
          </a:p>
          <a:p>
            <a:r>
              <a:rPr lang="ru-RU" sz="3200" dirty="0" smtClean="0"/>
              <a:t>Кроме того, существует хотя бы одна ситуация, когда (</a:t>
            </a:r>
            <a:r>
              <a:rPr lang="en-US" sz="3200" dirty="0" smtClean="0"/>
              <a:t>p0,q0</a:t>
            </a:r>
            <a:r>
              <a:rPr lang="ru-RU" sz="3200" dirty="0" smtClean="0"/>
              <a:t>)</a:t>
            </a:r>
            <a:r>
              <a:rPr lang="en-US" sz="3200" dirty="0" smtClean="0"/>
              <a:t>, </a:t>
            </a:r>
            <a:r>
              <a:rPr lang="ru-RU" sz="3200" dirty="0" smtClean="0"/>
              <a:t>когда выполняется соотношение: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 contrast="19000"/>
          </a:blip>
          <a:stretch>
            <a:fillRect/>
          </a:stretch>
        </p:blipFill>
        <p:spPr>
          <a:xfrm>
            <a:off x="188725" y="1756608"/>
            <a:ext cx="8045868" cy="89950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5" y="3120266"/>
            <a:ext cx="8045868" cy="9083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17" y="5208665"/>
            <a:ext cx="7823162" cy="13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800" b="1" dirty="0" smtClean="0">
                <a:solidFill>
                  <a:srgbClr val="0000CC"/>
                </a:solidFill>
              </a:rPr>
              <a:t>Решение матричной игры 2х2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725" y="596743"/>
            <a:ext cx="888383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Пусть игра описывается с помощью платежной матрицы размером 2х2:</a:t>
            </a:r>
          </a:p>
          <a:p>
            <a:endParaRPr lang="ru-RU" sz="2400" dirty="0" smtClean="0"/>
          </a:p>
          <a:p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А смешанные стратегии игроков имеют вид:</a:t>
            </a:r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/>
          </a:p>
          <a:p>
            <a:r>
              <a:rPr lang="ru-RU" sz="2400" dirty="0" smtClean="0"/>
              <a:t>Для того, чтобы найти оптимальную стратегию</a:t>
            </a:r>
            <a:r>
              <a:rPr lang="en-US" sz="2400" dirty="0" smtClean="0"/>
              <a:t> </a:t>
            </a:r>
            <a:r>
              <a:rPr lang="ru-RU" sz="2400" dirty="0" smtClean="0"/>
              <a:t>первого игрока  </a:t>
            </a:r>
            <a:r>
              <a:rPr lang="en-US" sz="2400" dirty="0" smtClean="0"/>
              <a:t>p</a:t>
            </a:r>
            <a:r>
              <a:rPr lang="en-US" sz="2400" baseline="30000" dirty="0" smtClean="0"/>
              <a:t>0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ru-RU" sz="2400" dirty="0" smtClean="0"/>
              <a:t>и </a:t>
            </a:r>
            <a:r>
              <a:rPr lang="en-US" sz="2400" dirty="0" smtClean="0"/>
              <a:t>p</a:t>
            </a:r>
            <a:r>
              <a:rPr lang="en-US" sz="2400" baseline="30000" dirty="0" smtClean="0"/>
              <a:t>0</a:t>
            </a:r>
            <a:r>
              <a:rPr lang="ru-RU" sz="2400" baseline="-25000" dirty="0" smtClean="0"/>
              <a:t>2</a:t>
            </a:r>
            <a:r>
              <a:rPr lang="ru-RU" sz="2400" dirty="0" smtClean="0"/>
              <a:t> =1 –</a:t>
            </a:r>
            <a:r>
              <a:rPr lang="en-US" sz="2400" dirty="0" smtClean="0"/>
              <a:t> p</a:t>
            </a:r>
            <a:r>
              <a:rPr lang="en-US" sz="2400" baseline="30000" dirty="0" smtClean="0"/>
              <a:t>0</a:t>
            </a:r>
            <a:r>
              <a:rPr lang="en-US" sz="2400" baseline="-25000" dirty="0" smtClean="0"/>
              <a:t>1</a:t>
            </a:r>
            <a:r>
              <a:rPr lang="ru-RU" sz="2400" dirty="0" smtClean="0"/>
              <a:t>, должно выполняться условие:</a:t>
            </a:r>
          </a:p>
          <a:p>
            <a:endParaRPr lang="ru-RU" sz="2400" dirty="0" smtClean="0"/>
          </a:p>
          <a:p>
            <a:endParaRPr lang="ru-RU" sz="2400" dirty="0"/>
          </a:p>
          <a:p>
            <a:r>
              <a:rPr lang="ru-RU" sz="2400" dirty="0" smtClean="0"/>
              <a:t>или </a:t>
            </a:r>
            <a:endParaRPr lang="en-US" sz="2400" dirty="0" smtClean="0"/>
          </a:p>
          <a:p>
            <a:r>
              <a:rPr lang="en-US" sz="2400" dirty="0" smtClean="0"/>
              <a:t>a</a:t>
            </a:r>
            <a:r>
              <a:rPr lang="en-US" sz="2400" baseline="-25000" dirty="0" smtClean="0"/>
              <a:t>11</a:t>
            </a:r>
            <a:r>
              <a:rPr lang="en-US" sz="2400" dirty="0" smtClean="0"/>
              <a:t>p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a</a:t>
            </a:r>
            <a:r>
              <a:rPr lang="en-US" sz="2400" baseline="-25000" dirty="0" smtClean="0"/>
              <a:t>21</a:t>
            </a:r>
            <a:r>
              <a:rPr lang="en-US" sz="2400" dirty="0" smtClean="0"/>
              <a:t>(1 – p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)=a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p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ru-RU" sz="2400" dirty="0" smtClean="0"/>
              <a:t>+</a:t>
            </a:r>
            <a:r>
              <a:rPr lang="en-US" sz="2400" dirty="0" smtClean="0"/>
              <a:t>a</a:t>
            </a:r>
            <a:r>
              <a:rPr lang="en-US" sz="2400" baseline="-25000" dirty="0" smtClean="0"/>
              <a:t>22</a:t>
            </a:r>
            <a:r>
              <a:rPr lang="en-US" sz="2400" dirty="0" smtClean="0"/>
              <a:t>(1 – p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</a:t>
            </a:r>
            <a:endParaRPr lang="ru-RU" sz="24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141" y="1057274"/>
            <a:ext cx="2303663" cy="12873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6" y="2908163"/>
            <a:ext cx="4048125" cy="1104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92" y="4677522"/>
            <a:ext cx="3001108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800" b="1" dirty="0" smtClean="0">
                <a:solidFill>
                  <a:srgbClr val="0000CC"/>
                </a:solidFill>
              </a:rPr>
              <a:t>Решение матричной игры 2х2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725" y="596743"/>
            <a:ext cx="888383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Аналогично решим систему для первого игрока:</a:t>
            </a:r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Вычислив </a:t>
            </a:r>
            <a:r>
              <a:rPr lang="en-US" sz="2400" dirty="0" smtClean="0"/>
              <a:t>v</a:t>
            </a:r>
            <a:r>
              <a:rPr lang="ru-RU" sz="2400" dirty="0" smtClean="0"/>
              <a:t>, можем найти оптимальную стратегию второго игрока из условия: </a:t>
            </a:r>
            <a:r>
              <a:rPr lang="en-US" sz="2400" dirty="0" smtClean="0"/>
              <a:t>a</a:t>
            </a:r>
            <a:r>
              <a:rPr lang="en-US" sz="2400" baseline="-25000" dirty="0" smtClean="0"/>
              <a:t>11</a:t>
            </a:r>
            <a:r>
              <a:rPr lang="en-US" sz="2400" dirty="0" smtClean="0"/>
              <a:t>q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+a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q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= a11q1+a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(1 – q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)=v.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ru-RU" sz="2400" dirty="0" smtClean="0"/>
              <a:t>при </a:t>
            </a:r>
            <a:r>
              <a:rPr lang="en-US" sz="2400" dirty="0" smtClean="0"/>
              <a:t>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a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.</a:t>
            </a:r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5" y="1058408"/>
            <a:ext cx="4840475" cy="25985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52" y="4822866"/>
            <a:ext cx="5631063" cy="8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3800" b="1" dirty="0" smtClean="0">
                <a:solidFill>
                  <a:srgbClr val="0000CC"/>
                </a:solidFill>
              </a:rPr>
              <a:t>Графическое решение матричной игры 2х2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725" y="596743"/>
            <a:ext cx="8883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Решение матричной игра 2х2 является пересечением двух прямых на плоскости (</a:t>
            </a:r>
            <a:r>
              <a:rPr lang="en-US" sz="2400" dirty="0" err="1" smtClean="0"/>
              <a:t>p,v</a:t>
            </a:r>
            <a:r>
              <a:rPr lang="ru-RU" sz="2400" dirty="0" smtClean="0"/>
              <a:t>)</a:t>
            </a:r>
            <a:r>
              <a:rPr lang="en-US" sz="2400" dirty="0" smtClean="0"/>
              <a:t> </a:t>
            </a:r>
            <a:r>
              <a:rPr lang="ru-RU" sz="2400" dirty="0" smtClean="0"/>
              <a:t>или (1-</a:t>
            </a:r>
            <a:r>
              <a:rPr lang="en-US" sz="2400" dirty="0" err="1" smtClean="0"/>
              <a:t>p,v</a:t>
            </a:r>
            <a:r>
              <a:rPr lang="ru-RU" sz="2400" dirty="0" smtClean="0"/>
              <a:t>)</a:t>
            </a:r>
            <a:r>
              <a:rPr lang="en-US" sz="2400" dirty="0" smtClean="0"/>
              <a:t>.</a:t>
            </a:r>
            <a:endParaRPr lang="ru-RU" sz="2400" dirty="0"/>
          </a:p>
          <a:p>
            <a:r>
              <a:rPr lang="ru-RU" sz="2400" dirty="0" smtClean="0"/>
              <a:t>  Алгоритм решения матричной игры 2х2:</a:t>
            </a:r>
            <a:endParaRPr lang="en-US" sz="24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5" y="2244725"/>
            <a:ext cx="8593231" cy="38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3800" b="1" dirty="0" smtClean="0">
                <a:solidFill>
                  <a:srgbClr val="0000CC"/>
                </a:solidFill>
              </a:rPr>
              <a:t>Графическое решение матричной игры 2х2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725" y="596743"/>
            <a:ext cx="8883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Решение матричной игра 2х2 является пересечением двух прямых на плоскости (</a:t>
            </a:r>
            <a:r>
              <a:rPr lang="en-US" sz="2400" dirty="0" err="1" smtClean="0"/>
              <a:t>p,v</a:t>
            </a:r>
            <a:r>
              <a:rPr lang="ru-RU" sz="2400" dirty="0" smtClean="0"/>
              <a:t>)</a:t>
            </a:r>
            <a:r>
              <a:rPr lang="en-US" sz="2400" dirty="0" smtClean="0"/>
              <a:t> </a:t>
            </a:r>
            <a:r>
              <a:rPr lang="ru-RU" sz="2400" dirty="0" smtClean="0"/>
              <a:t>или (1-</a:t>
            </a:r>
            <a:r>
              <a:rPr lang="en-US" sz="2400" dirty="0" err="1" smtClean="0"/>
              <a:t>p,v</a:t>
            </a:r>
            <a:r>
              <a:rPr lang="ru-RU" sz="2400" dirty="0" smtClean="0"/>
              <a:t>)</a:t>
            </a:r>
            <a:r>
              <a:rPr lang="en-US" sz="2400" dirty="0" smtClean="0"/>
              <a:t>.</a:t>
            </a:r>
            <a:endParaRPr lang="ru-RU" sz="2400" dirty="0"/>
          </a:p>
          <a:p>
            <a:r>
              <a:rPr lang="ru-RU" sz="2400" dirty="0" smtClean="0"/>
              <a:t>  Алгоритм решения матричной игры 2х2:</a:t>
            </a:r>
            <a:endParaRPr lang="en-US" sz="24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5" y="2244725"/>
            <a:ext cx="8593231" cy="38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704538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5400" b="1" dirty="0" smtClean="0">
                <a:solidFill>
                  <a:srgbClr val="0000FF"/>
                </a:solidFill>
              </a:rPr>
              <a:t>Примеры конфликтов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035424"/>
            <a:ext cx="89246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 smtClean="0"/>
              <a:t>Студент на экзамене пытается обмануть преподавателя, преподаватель пытается вывести студена на чистую воду.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Две фирмы конкурируют в одном сегменте рынка.</a:t>
            </a:r>
          </a:p>
          <a:p>
            <a:pPr marL="514350" indent="-514350">
              <a:buAutoNum type="arabicPeriod"/>
            </a:pP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8710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3800" b="1" dirty="0" smtClean="0">
                <a:solidFill>
                  <a:srgbClr val="0000CC"/>
                </a:solidFill>
              </a:rPr>
              <a:t>Графическое решение матричной игры 2х2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5" y="584616"/>
            <a:ext cx="8625003" cy="59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4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3800" b="1" dirty="0" smtClean="0">
                <a:solidFill>
                  <a:srgbClr val="0000CC"/>
                </a:solidFill>
              </a:rPr>
              <a:t>Пример решения матричной игры 2х2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543638"/>
            <a:ext cx="1466850" cy="1085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1544934"/>
            <a:ext cx="8839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Найдем нижнюю и верхнюю цены игры:</a:t>
            </a:r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/>
          </a:p>
          <a:p>
            <a:r>
              <a:rPr lang="en-US" sz="2400" dirty="0">
                <a:sym typeface="Symbol" panose="05050102010706020507" pitchFamily="18" charset="2"/>
              </a:rPr>
              <a:t></a:t>
            </a:r>
            <a:r>
              <a:rPr lang="ru-RU" sz="2400" dirty="0">
                <a:sym typeface="Symbol" panose="05050102010706020507" pitchFamily="18" charset="2"/>
              </a:rPr>
              <a:t> </a:t>
            </a:r>
            <a:r>
              <a:rPr lang="en-US" sz="2400" dirty="0">
                <a:sym typeface="Symbol" panose="05050102010706020507" pitchFamily="18" charset="2"/>
              </a:rPr>
              <a:t>&lt;</a:t>
            </a:r>
            <a:r>
              <a:rPr lang="ru-RU" sz="2400" dirty="0">
                <a:sym typeface="Symbol" panose="05050102010706020507" pitchFamily="18" charset="2"/>
              </a:rPr>
              <a:t> </a:t>
            </a:r>
            <a:r>
              <a:rPr lang="en-US" sz="2400" dirty="0" smtClean="0">
                <a:sym typeface="Symbol" panose="05050102010706020507" pitchFamily="18" charset="2"/>
              </a:rPr>
              <a:t></a:t>
            </a:r>
            <a:r>
              <a:rPr lang="ru-RU" sz="2400" dirty="0" smtClean="0">
                <a:sym typeface="Symbol" panose="05050102010706020507" pitchFamily="18" charset="2"/>
              </a:rPr>
              <a:t> следовательно это – игра без </a:t>
            </a:r>
            <a:r>
              <a:rPr lang="ru-RU" sz="2400" dirty="0" err="1" smtClean="0">
                <a:sym typeface="Symbol" panose="05050102010706020507" pitchFamily="18" charset="2"/>
              </a:rPr>
              <a:t>седловой</a:t>
            </a:r>
            <a:r>
              <a:rPr lang="ru-RU" sz="2400" dirty="0" smtClean="0">
                <a:sym typeface="Symbol" panose="05050102010706020507" pitchFamily="18" charset="2"/>
              </a:rPr>
              <a:t> точки. Найдем оптимальную стратегию первого игрока: </a:t>
            </a:r>
            <a:endParaRPr lang="ru-RU" sz="24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2" y="2006599"/>
            <a:ext cx="4752975" cy="9429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12" y="3853258"/>
            <a:ext cx="4421076" cy="18568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12" y="5851278"/>
            <a:ext cx="5803900" cy="10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58461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3800" b="1" dirty="0" smtClean="0">
                <a:solidFill>
                  <a:srgbClr val="0000CC"/>
                </a:solidFill>
              </a:rPr>
              <a:t>Пример решения матричной игры 2х2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7" y="758824"/>
            <a:ext cx="8316707" cy="594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0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1130299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200" b="1" dirty="0" smtClean="0">
                <a:solidFill>
                  <a:srgbClr val="0000CC"/>
                </a:solidFill>
              </a:rPr>
              <a:t>Игры с «природой»</a:t>
            </a:r>
            <a:br>
              <a:rPr lang="ru-RU" altLang="ru-RU" sz="4200" b="1" dirty="0" smtClean="0">
                <a:solidFill>
                  <a:srgbClr val="0000CC"/>
                </a:solidFill>
              </a:rPr>
            </a:br>
            <a:r>
              <a:rPr lang="ru-RU" altLang="ru-RU" sz="4200" b="1" dirty="0" smtClean="0">
                <a:solidFill>
                  <a:srgbClr val="0000CC"/>
                </a:solidFill>
              </a:rPr>
              <a:t>Критерий Лапласа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5" y="4537595"/>
            <a:ext cx="4370529" cy="215161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69899" y="1130300"/>
            <a:ext cx="84655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Он основан на предположении, что каждый вариант </a:t>
            </a:r>
            <a:r>
              <a:rPr lang="ru-RU" sz="2000" dirty="0" smtClean="0"/>
              <a:t>развития</a:t>
            </a:r>
            <a:r>
              <a:rPr lang="en-US" sz="2000" dirty="0" smtClean="0"/>
              <a:t> </a:t>
            </a:r>
            <a:r>
              <a:rPr lang="ru-RU" sz="2000" dirty="0" smtClean="0"/>
              <a:t>ситуации </a:t>
            </a:r>
            <a:r>
              <a:rPr lang="ru-RU" sz="2000" dirty="0"/>
              <a:t>(состояния «природы») равновероятен. Поэтому, </a:t>
            </a:r>
            <a:r>
              <a:rPr lang="ru-RU" sz="2000" dirty="0" smtClean="0"/>
              <a:t>для</a:t>
            </a:r>
            <a:r>
              <a:rPr lang="en-US" sz="2000" dirty="0" smtClean="0"/>
              <a:t> </a:t>
            </a:r>
            <a:r>
              <a:rPr lang="ru-RU" sz="2000" dirty="0" smtClean="0"/>
              <a:t>принятия </a:t>
            </a:r>
            <a:r>
              <a:rPr lang="ru-RU" sz="2000" dirty="0"/>
              <a:t>решения, необходимо рассчитать функцию </a:t>
            </a:r>
            <a:r>
              <a:rPr lang="ru-RU" sz="2000" dirty="0" smtClean="0"/>
              <a:t>полезности F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  <a:r>
              <a:rPr lang="ru-RU" sz="2000" dirty="0" smtClean="0"/>
              <a:t>для  </a:t>
            </a:r>
            <a:r>
              <a:rPr lang="ru-RU" sz="2000" dirty="0"/>
              <a:t>каждой  альтернативы,  </a:t>
            </a:r>
            <a:r>
              <a:rPr lang="ru-RU" sz="2000" dirty="0" smtClean="0"/>
              <a:t>равен: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231" y="2138958"/>
            <a:ext cx="1634436" cy="8582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628" y="3613329"/>
            <a:ext cx="3943791" cy="301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2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626981"/>
          </a:xfrm>
        </p:spPr>
        <p:txBody>
          <a:bodyPr>
            <a:noAutofit/>
          </a:bodyPr>
          <a:lstStyle/>
          <a:p>
            <a:pPr algn="ctr"/>
            <a:r>
              <a:rPr lang="ru-RU" altLang="ru-RU" sz="4200" b="1" dirty="0">
                <a:solidFill>
                  <a:srgbClr val="0000CC"/>
                </a:solidFill>
              </a:rPr>
              <a:t>Критерий </a:t>
            </a:r>
            <a:r>
              <a:rPr lang="ru-RU" altLang="ru-RU" sz="4200" b="1" dirty="0" err="1">
                <a:solidFill>
                  <a:srgbClr val="0000CC"/>
                </a:solidFill>
              </a:rPr>
              <a:t>Вальда</a:t>
            </a:r>
            <a:endParaRPr lang="ru-RU" altLang="ru-RU" sz="4200" b="1" dirty="0" smtClean="0">
              <a:solidFill>
                <a:srgbClr val="0000CC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495940"/>
            <a:ext cx="4370529" cy="215161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69900" y="626982"/>
            <a:ext cx="8445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Данный критерий основывается на принципе </a:t>
            </a:r>
            <a:r>
              <a:rPr lang="ru-RU" sz="2000" dirty="0" smtClean="0"/>
              <a:t>максимального пессимизма</a:t>
            </a:r>
            <a:r>
              <a:rPr lang="ru-RU" sz="2000" dirty="0"/>
              <a:t>, то есть на предположении, что скорее всего произойдет наиболее худший вариант развития ситуации и риск </a:t>
            </a:r>
            <a:r>
              <a:rPr lang="ru-RU" sz="2000" dirty="0" smtClean="0"/>
              <a:t>наихудшего варианта </a:t>
            </a:r>
            <a:r>
              <a:rPr lang="ru-RU" sz="2000" dirty="0"/>
              <a:t>нужно свести к минимуму. Для применения критерия </a:t>
            </a:r>
            <a:r>
              <a:rPr lang="ru-RU" sz="2000" dirty="0" smtClean="0"/>
              <a:t>нужно для  </a:t>
            </a:r>
            <a:r>
              <a:rPr lang="ru-RU" sz="2000" dirty="0"/>
              <a:t>каждой  альтернативы  выбрать  наихудший  </a:t>
            </a:r>
            <a:r>
              <a:rPr lang="ru-RU" sz="2000" dirty="0" smtClean="0"/>
              <a:t>показатель </a:t>
            </a:r>
            <a:r>
              <a:rPr lang="ru-RU" sz="2000" dirty="0" smtClean="0">
                <a:sym typeface="Symbol" panose="05050102010706020507" pitchFamily="18" charset="2"/>
              </a:rPr>
              <a:t></a:t>
            </a:r>
            <a:r>
              <a:rPr lang="en-US" sz="2000" baseline="-25000" dirty="0" err="1" smtClean="0">
                <a:sym typeface="Symbol" panose="05050102010706020507" pitchFamily="18" charset="2"/>
              </a:rPr>
              <a:t>i</a:t>
            </a:r>
            <a:r>
              <a:rPr lang="ru-RU" sz="2000" dirty="0" smtClean="0"/>
              <a:t> </a:t>
            </a:r>
            <a:r>
              <a:rPr lang="ru-RU" sz="2000" dirty="0"/>
              <a:t>п</a:t>
            </a:r>
            <a:r>
              <a:rPr lang="ru-RU" sz="2000" dirty="0" smtClean="0"/>
              <a:t>ривлекательности  (наименьшее </a:t>
            </a:r>
            <a:r>
              <a:rPr lang="ru-RU" sz="2000" dirty="0"/>
              <a:t>число в каждой строке </a:t>
            </a:r>
            <a:r>
              <a:rPr lang="ru-RU" sz="2000" dirty="0" smtClean="0"/>
              <a:t>матрицы выигрышей</a:t>
            </a:r>
            <a:r>
              <a:rPr lang="ru-RU" sz="2000" dirty="0"/>
              <a:t>) и выбрать ту альтернативу, для которой этот </a:t>
            </a:r>
            <a:r>
              <a:rPr lang="ru-RU" sz="2000" dirty="0" smtClean="0"/>
              <a:t>показатель максимальный</a:t>
            </a:r>
            <a:r>
              <a:rPr lang="ru-RU" sz="2000" dirty="0"/>
              <a:t>.  Для  нашего  </a:t>
            </a:r>
            <a:r>
              <a:rPr lang="ru-RU" sz="2000" dirty="0" smtClean="0"/>
              <a:t>примера: </a:t>
            </a:r>
            <a:r>
              <a:rPr lang="ru-RU" sz="2000" dirty="0">
                <a:sym typeface="Symbol" panose="05050102010706020507" pitchFamily="18" charset="2"/>
              </a:rPr>
              <a:t></a:t>
            </a:r>
            <a:r>
              <a:rPr lang="en-US" sz="2000" baseline="-25000" dirty="0" err="1">
                <a:sym typeface="Symbol" panose="05050102010706020507" pitchFamily="18" charset="2"/>
              </a:rPr>
              <a:t>i</a:t>
            </a:r>
            <a:r>
              <a:rPr lang="en-US" sz="2000" baseline="-25000" dirty="0">
                <a:sym typeface="Symbol" panose="05050102010706020507" pitchFamily="18" charset="2"/>
              </a:rPr>
              <a:t> </a:t>
            </a:r>
            <a:r>
              <a:rPr lang="ru-RU" sz="2000" dirty="0" smtClean="0">
                <a:sym typeface="Symbol" panose="05050102010706020507" pitchFamily="18" charset="2"/>
              </a:rPr>
              <a:t>=</a:t>
            </a:r>
            <a:r>
              <a:rPr lang="ru-RU" sz="2000" dirty="0" smtClean="0"/>
              <a:t>5, </a:t>
            </a:r>
            <a:r>
              <a:rPr lang="ru-RU" sz="2000" dirty="0">
                <a:sym typeface="Symbol" panose="05050102010706020507" pitchFamily="18" charset="2"/>
              </a:rPr>
              <a:t></a:t>
            </a:r>
            <a:r>
              <a:rPr lang="en-US" sz="2000" baseline="-25000" dirty="0" err="1">
                <a:sym typeface="Symbol" panose="05050102010706020507" pitchFamily="18" charset="2"/>
              </a:rPr>
              <a:t>i</a:t>
            </a:r>
            <a:r>
              <a:rPr lang="en-US" sz="2000" baseline="-25000" dirty="0">
                <a:sym typeface="Symbol" panose="05050102010706020507" pitchFamily="18" charset="2"/>
              </a:rPr>
              <a:t> </a:t>
            </a:r>
            <a:r>
              <a:rPr lang="ru-RU" sz="2000" dirty="0">
                <a:sym typeface="Symbol" panose="05050102010706020507" pitchFamily="18" charset="2"/>
              </a:rPr>
              <a:t>= </a:t>
            </a:r>
            <a:r>
              <a:rPr lang="ru-RU" sz="2000" dirty="0" smtClean="0"/>
              <a:t>4, </a:t>
            </a:r>
            <a:r>
              <a:rPr lang="ru-RU" sz="2000" dirty="0">
                <a:sym typeface="Symbol" panose="05050102010706020507" pitchFamily="18" charset="2"/>
              </a:rPr>
              <a:t></a:t>
            </a:r>
            <a:r>
              <a:rPr lang="en-US" sz="2000" baseline="-25000" dirty="0" err="1">
                <a:sym typeface="Symbol" panose="05050102010706020507" pitchFamily="18" charset="2"/>
              </a:rPr>
              <a:t>i</a:t>
            </a:r>
            <a:r>
              <a:rPr lang="en-US" sz="2000" baseline="-25000" dirty="0">
                <a:sym typeface="Symbol" panose="05050102010706020507" pitchFamily="18" charset="2"/>
              </a:rPr>
              <a:t> </a:t>
            </a:r>
            <a:r>
              <a:rPr lang="ru-RU" sz="2000" dirty="0">
                <a:sym typeface="Symbol" panose="05050102010706020507" pitchFamily="18" charset="2"/>
              </a:rPr>
              <a:t>= </a:t>
            </a:r>
            <a:r>
              <a:rPr lang="ru-RU" sz="2000" dirty="0" smtClean="0"/>
              <a:t>3, </a:t>
            </a:r>
            <a:r>
              <a:rPr lang="ru-RU" sz="2000" dirty="0">
                <a:sym typeface="Symbol" panose="05050102010706020507" pitchFamily="18" charset="2"/>
              </a:rPr>
              <a:t></a:t>
            </a:r>
            <a:r>
              <a:rPr lang="en-US" sz="2000" baseline="-25000" dirty="0" err="1">
                <a:sym typeface="Symbol" panose="05050102010706020507" pitchFamily="18" charset="2"/>
              </a:rPr>
              <a:t>i</a:t>
            </a:r>
            <a:r>
              <a:rPr lang="en-US" sz="2000" baseline="-25000" dirty="0">
                <a:sym typeface="Symbol" panose="05050102010706020507" pitchFamily="18" charset="2"/>
              </a:rPr>
              <a:t> </a:t>
            </a:r>
            <a:r>
              <a:rPr lang="ru-RU" sz="2000" dirty="0">
                <a:sym typeface="Symbol" panose="05050102010706020507" pitchFamily="18" charset="2"/>
              </a:rPr>
              <a:t>= </a:t>
            </a:r>
            <a:r>
              <a:rPr lang="ru-RU" sz="2000" dirty="0" smtClean="0"/>
              <a:t>2, </a:t>
            </a:r>
            <a:r>
              <a:rPr lang="ru-RU" sz="2000" dirty="0">
                <a:sym typeface="Symbol" panose="05050102010706020507" pitchFamily="18" charset="2"/>
              </a:rPr>
              <a:t></a:t>
            </a:r>
            <a:r>
              <a:rPr lang="en-US" sz="2000" baseline="-25000" dirty="0" err="1">
                <a:sym typeface="Symbol" panose="05050102010706020507" pitchFamily="18" charset="2"/>
              </a:rPr>
              <a:t>i</a:t>
            </a:r>
            <a:r>
              <a:rPr lang="en-US" sz="2000" baseline="-25000" dirty="0">
                <a:sym typeface="Symbol" panose="05050102010706020507" pitchFamily="18" charset="2"/>
              </a:rPr>
              <a:t> </a:t>
            </a:r>
            <a:r>
              <a:rPr lang="ru-RU" sz="2000" dirty="0">
                <a:sym typeface="Symbol" panose="05050102010706020507" pitchFamily="18" charset="2"/>
              </a:rPr>
              <a:t>= </a:t>
            </a:r>
            <a:r>
              <a:rPr lang="ru-RU" sz="2000" dirty="0" smtClean="0"/>
              <a:t>1. Видно</a:t>
            </a:r>
            <a:r>
              <a:rPr lang="ru-RU" sz="2000" dirty="0"/>
              <a:t>, что наилучшим </a:t>
            </a:r>
            <a:r>
              <a:rPr lang="ru-RU" sz="2000" dirty="0" err="1" smtClean="0"/>
              <a:t>изнаихудших</a:t>
            </a:r>
            <a:r>
              <a:rPr lang="ru-RU" sz="2000" dirty="0" smtClean="0"/>
              <a:t> </a:t>
            </a:r>
            <a:r>
              <a:rPr lang="ru-RU" sz="2000" dirty="0"/>
              <a:t>показателей обладает альтернатива </a:t>
            </a:r>
            <a:r>
              <a:rPr lang="ru-RU" sz="2000" dirty="0" smtClean="0"/>
              <a:t>А</a:t>
            </a:r>
            <a:r>
              <a:rPr lang="ru-RU" sz="2000" baseline="-25000" dirty="0" smtClean="0"/>
              <a:t>2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535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626981"/>
          </a:xfrm>
        </p:spPr>
        <p:txBody>
          <a:bodyPr>
            <a:noAutofit/>
          </a:bodyPr>
          <a:lstStyle/>
          <a:p>
            <a:pPr algn="ctr"/>
            <a:r>
              <a:rPr lang="ru-RU" altLang="ru-RU" sz="4200" b="1" dirty="0">
                <a:solidFill>
                  <a:srgbClr val="0000CC"/>
                </a:solidFill>
              </a:rPr>
              <a:t>Критерий максимального оптимизма</a:t>
            </a:r>
            <a:endParaRPr lang="ru-RU" altLang="ru-RU" sz="4200" b="1" dirty="0" smtClean="0">
              <a:solidFill>
                <a:srgbClr val="0000CC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495940"/>
            <a:ext cx="4370529" cy="215161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69900" y="787400"/>
            <a:ext cx="8445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Наиболее простой критерий, основывающийся на идее, что</a:t>
            </a:r>
          </a:p>
          <a:p>
            <a:r>
              <a:rPr lang="ru-RU" sz="2400" dirty="0"/>
              <a:t>ЛПР, имея возможность в некоторой степени управлять </a:t>
            </a:r>
            <a:r>
              <a:rPr lang="ru-RU" sz="2400" dirty="0" smtClean="0"/>
              <a:t>ситуацией, рассчитывает</a:t>
            </a:r>
            <a:r>
              <a:rPr lang="ru-RU" sz="2400" dirty="0"/>
              <a:t>, что произойдет такое развитие ситуации, которое </a:t>
            </a:r>
            <a:r>
              <a:rPr lang="ru-RU" sz="2400" dirty="0" smtClean="0"/>
              <a:t>для него </a:t>
            </a:r>
            <a:r>
              <a:rPr lang="ru-RU" sz="2400" dirty="0"/>
              <a:t>является наиболее выгодным. В соответствии с </a:t>
            </a:r>
            <a:r>
              <a:rPr lang="ru-RU" sz="2400" dirty="0" smtClean="0"/>
              <a:t>критерием принимается </a:t>
            </a:r>
            <a:r>
              <a:rPr lang="ru-RU" sz="2400" dirty="0"/>
              <a:t>альтернатива, соответствующая максимальному </a:t>
            </a:r>
            <a:r>
              <a:rPr lang="ru-RU" sz="2400" dirty="0" smtClean="0"/>
              <a:t>элементу матрицы </a:t>
            </a:r>
            <a:r>
              <a:rPr lang="ru-RU" sz="2400" dirty="0"/>
              <a:t>выигрышей. Для приведенного примера эта </a:t>
            </a:r>
            <a:r>
              <a:rPr lang="ru-RU" sz="2400" dirty="0" smtClean="0"/>
              <a:t>величина a</a:t>
            </a:r>
            <a:r>
              <a:rPr lang="ru-RU" sz="2400" baseline="-25000" dirty="0" smtClean="0"/>
              <a:t>34</a:t>
            </a:r>
            <a:r>
              <a:rPr lang="ru-RU" sz="2400" dirty="0" smtClean="0"/>
              <a:t> =22, </a:t>
            </a:r>
            <a:r>
              <a:rPr lang="ru-RU" sz="2400" dirty="0"/>
              <a:t>поэтому выбираем </a:t>
            </a:r>
            <a:r>
              <a:rPr lang="ru-RU" sz="2400" dirty="0" smtClean="0"/>
              <a:t>альтернативу А3.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4971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626981"/>
          </a:xfrm>
        </p:spPr>
        <p:txBody>
          <a:bodyPr>
            <a:noAutofit/>
          </a:bodyPr>
          <a:lstStyle/>
          <a:p>
            <a:pPr algn="ctr"/>
            <a:r>
              <a:rPr lang="ru-RU" altLang="ru-RU" sz="4200" b="1" dirty="0">
                <a:solidFill>
                  <a:srgbClr val="0000CC"/>
                </a:solidFill>
              </a:rPr>
              <a:t>Критерий </a:t>
            </a:r>
            <a:r>
              <a:rPr lang="ru-RU" altLang="ru-RU" sz="4200" b="1" dirty="0" err="1">
                <a:solidFill>
                  <a:srgbClr val="0000CC"/>
                </a:solidFill>
              </a:rPr>
              <a:t>Сэвиджа</a:t>
            </a:r>
            <a:endParaRPr lang="ru-RU" altLang="ru-RU" sz="4200" b="1" dirty="0" smtClean="0">
              <a:solidFill>
                <a:srgbClr val="0000CC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9900" y="626982"/>
            <a:ext cx="8445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Он основан на принципе минимизации потерь, связанных с</a:t>
            </a:r>
          </a:p>
          <a:p>
            <a:r>
              <a:rPr lang="ru-RU" sz="2000" dirty="0"/>
              <a:t>тем, что ЛПР принял не оптимальное решение. Для решения </a:t>
            </a:r>
            <a:r>
              <a:rPr lang="ru-RU" sz="2000" dirty="0" smtClean="0"/>
              <a:t>задачи</a:t>
            </a:r>
            <a:r>
              <a:rPr lang="en-US" sz="2000" dirty="0" smtClean="0"/>
              <a:t> </a:t>
            </a:r>
            <a:r>
              <a:rPr lang="ru-RU" sz="2000" dirty="0" smtClean="0"/>
              <a:t>составляется </a:t>
            </a:r>
            <a:r>
              <a:rPr lang="ru-RU" sz="2000" dirty="0"/>
              <a:t>матрица потерь, которая называется матрицей </a:t>
            </a:r>
            <a:r>
              <a:rPr lang="ru-RU" sz="2000" dirty="0" smtClean="0"/>
              <a:t>рисков </a:t>
            </a:r>
            <a:r>
              <a:rPr lang="en-US" sz="2000" dirty="0"/>
              <a:t>r</a:t>
            </a:r>
            <a:r>
              <a:rPr lang="ru-RU" sz="2000" dirty="0" err="1" smtClean="0"/>
              <a:t>ij</a:t>
            </a:r>
            <a:r>
              <a:rPr lang="en-US" sz="2000" dirty="0" smtClean="0"/>
              <a:t> </a:t>
            </a:r>
            <a:r>
              <a:rPr lang="ru-RU" sz="2000" dirty="0" smtClean="0"/>
              <a:t>, </a:t>
            </a:r>
            <a:r>
              <a:rPr lang="ru-RU" sz="2000" dirty="0"/>
              <a:t>которая получается из матрицы </a:t>
            </a:r>
            <a:r>
              <a:rPr lang="ru-RU" sz="2000" dirty="0" smtClean="0"/>
              <a:t>выигрышей</a:t>
            </a:r>
            <a:r>
              <a:rPr lang="en-US" sz="2000" dirty="0" smtClean="0"/>
              <a:t> a</a:t>
            </a:r>
            <a:r>
              <a:rPr lang="ru-RU" sz="2000" baseline="-25000" dirty="0" err="1" smtClean="0"/>
              <a:t>ij</a:t>
            </a:r>
            <a:r>
              <a:rPr lang="en-US" sz="2000" dirty="0" smtClean="0"/>
              <a:t>,</a:t>
            </a:r>
            <a:r>
              <a:rPr lang="ru-RU" sz="2000" dirty="0" smtClean="0"/>
              <a:t>a </a:t>
            </a:r>
            <a:r>
              <a:rPr lang="ru-RU" sz="2000" dirty="0"/>
              <a:t>путем </a:t>
            </a:r>
            <a:r>
              <a:rPr lang="ru-RU" sz="2000" dirty="0" smtClean="0"/>
              <a:t>вычитания</a:t>
            </a:r>
            <a:r>
              <a:rPr lang="en-US" sz="2000" dirty="0" smtClean="0"/>
              <a:t> </a:t>
            </a:r>
            <a:r>
              <a:rPr lang="ru-RU" sz="2000" dirty="0" smtClean="0"/>
              <a:t>из </a:t>
            </a:r>
            <a:r>
              <a:rPr lang="ru-RU" sz="2000" dirty="0"/>
              <a:t>максимального элемента каждого столбца </a:t>
            </a:r>
            <a:r>
              <a:rPr lang="ru-RU" sz="2000" dirty="0" smtClean="0"/>
              <a:t>всех</a:t>
            </a:r>
            <a:r>
              <a:rPr lang="en-US" sz="2000" dirty="0" smtClean="0"/>
              <a:t> </a:t>
            </a:r>
            <a:r>
              <a:rPr lang="ru-RU" sz="2000" dirty="0" smtClean="0"/>
              <a:t>остальных </a:t>
            </a:r>
            <a:r>
              <a:rPr lang="ru-RU" sz="2000" dirty="0"/>
              <a:t>элементов. В р</a:t>
            </a:r>
            <a:r>
              <a:rPr lang="ru-RU" sz="2000" dirty="0" smtClean="0"/>
              <a:t>ассматриваемом </a:t>
            </a:r>
            <a:r>
              <a:rPr lang="ru-RU" sz="2000" dirty="0"/>
              <a:t>примере эта матрица есть: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599392"/>
            <a:ext cx="4370529" cy="2094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7231"/>
            <a:ext cx="7617480" cy="193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626981"/>
          </a:xfrm>
        </p:spPr>
        <p:txBody>
          <a:bodyPr>
            <a:noAutofit/>
          </a:bodyPr>
          <a:lstStyle/>
          <a:p>
            <a:pPr algn="ctr"/>
            <a:r>
              <a:rPr lang="ru-RU" altLang="ru-RU" sz="4200" b="1" dirty="0">
                <a:solidFill>
                  <a:srgbClr val="0000CC"/>
                </a:solidFill>
              </a:rPr>
              <a:t>Критерий Гурвица</a:t>
            </a:r>
            <a:endParaRPr lang="ru-RU" altLang="ru-RU" sz="4200" b="1" dirty="0" smtClean="0">
              <a:solidFill>
                <a:srgbClr val="0000CC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177547"/>
            <a:ext cx="4370529" cy="215161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69900" y="473353"/>
            <a:ext cx="8445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Это самый универсальный критерий, который позволяет</a:t>
            </a:r>
          </a:p>
          <a:p>
            <a:r>
              <a:rPr lang="ru-RU" sz="2400" dirty="0"/>
              <a:t>управлять степенью «оптимизма - пессимизма» ЛПР. Введем</a:t>
            </a:r>
          </a:p>
          <a:p>
            <a:r>
              <a:rPr lang="ru-RU" sz="2400" dirty="0"/>
              <a:t>некоторый коэффициент </a:t>
            </a:r>
            <a:r>
              <a:rPr lang="ru-RU" sz="2400" dirty="0" smtClean="0">
                <a:sym typeface="Symbol" panose="05050102010706020507" pitchFamily="18" charset="2"/>
              </a:rPr>
              <a:t></a:t>
            </a:r>
            <a:r>
              <a:rPr lang="ru-RU" sz="2400" dirty="0" smtClean="0"/>
              <a:t>, </a:t>
            </a:r>
            <a:r>
              <a:rPr lang="ru-RU" sz="2400" dirty="0"/>
              <a:t>который назовем коэффициентом</a:t>
            </a:r>
          </a:p>
          <a:p>
            <a:r>
              <a:rPr lang="ru-RU" sz="2400" dirty="0"/>
              <a:t>доверия или коэффициентом оптимизма.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82" y="2015371"/>
            <a:ext cx="7598436" cy="1989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9435" y="3977492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При </a:t>
            </a:r>
            <a:r>
              <a:rPr lang="en-US" sz="2000" dirty="0" smtClean="0"/>
              <a:t>a</a:t>
            </a:r>
            <a:r>
              <a:rPr lang="ru-RU" sz="2000" dirty="0" smtClean="0"/>
              <a:t>=0,7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977" y="4421308"/>
            <a:ext cx="3026533" cy="1739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900" y="6377186"/>
            <a:ext cx="8107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Выбираем ту стратегию, для которой функция полезности максимальна.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3657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626981"/>
          </a:xfrm>
        </p:spPr>
        <p:txBody>
          <a:bodyPr>
            <a:noAutofit/>
          </a:bodyPr>
          <a:lstStyle/>
          <a:p>
            <a:pPr algn="ctr"/>
            <a:r>
              <a:rPr lang="ru-RU" altLang="ru-RU" sz="4200" b="1" dirty="0" smtClean="0">
                <a:solidFill>
                  <a:srgbClr val="0000CC"/>
                </a:solidFill>
              </a:rPr>
              <a:t>Критерий Байеса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9900" y="473353"/>
            <a:ext cx="8445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Пусть из прошлого опыта нам известный вероятности стратегий «природы». Тогда по критерию Байеса показателем эффективности стратегии является математическое ожидание выигрыша по одной стратегии с учетом всех возможных стратегий «природы»:</a:t>
            </a:r>
          </a:p>
          <a:p>
            <a:endParaRPr lang="ru-RU" sz="2400" dirty="0"/>
          </a:p>
          <a:p>
            <a:endParaRPr lang="ru-RU" sz="2400" dirty="0" smtClean="0"/>
          </a:p>
          <a:p>
            <a:endParaRPr lang="ru-RU" sz="2400" dirty="0"/>
          </a:p>
          <a:p>
            <a:r>
              <a:rPr lang="ru-RU" sz="2400" dirty="0" smtClean="0"/>
              <a:t>Пример: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-9000" contrast="39000"/>
          </a:blip>
          <a:stretch>
            <a:fillRect/>
          </a:stretch>
        </p:blipFill>
        <p:spPr>
          <a:xfrm>
            <a:off x="1761874" y="2391877"/>
            <a:ext cx="3237756" cy="98764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483" y="2391877"/>
            <a:ext cx="2066241" cy="7997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4038903"/>
            <a:ext cx="2170633" cy="169514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94" y="5883280"/>
            <a:ext cx="2285244" cy="31417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115" y="3619955"/>
            <a:ext cx="4783859" cy="23617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8899" y="6225398"/>
            <a:ext cx="6833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Выбираем стратегию с максимальной функцией полезности.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8405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072563" cy="709013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200" b="1" dirty="0" smtClean="0">
                <a:solidFill>
                  <a:srgbClr val="0000CC"/>
                </a:solidFill>
              </a:rPr>
              <a:t>Литература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725" y="1409075"/>
            <a:ext cx="85443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 err="1" smtClean="0"/>
              <a:t>Садовин</a:t>
            </a:r>
            <a:r>
              <a:rPr lang="ru-RU" sz="2400" dirty="0" smtClean="0"/>
              <a:t> Н.С. Основы теории игр: учебное пособие </a:t>
            </a:r>
            <a:r>
              <a:rPr lang="en-US" sz="2400" dirty="0" smtClean="0"/>
              <a:t>/</a:t>
            </a:r>
            <a:r>
              <a:rPr lang="ru-RU" sz="2400" dirty="0" smtClean="0"/>
              <a:t> </a:t>
            </a:r>
            <a:r>
              <a:rPr lang="ru-RU" sz="2400" dirty="0" err="1" smtClean="0"/>
              <a:t>Мар</a:t>
            </a:r>
            <a:r>
              <a:rPr lang="ru-RU" sz="2400" dirty="0" smtClean="0"/>
              <a:t>. гос. ун-т; Н.С. </a:t>
            </a:r>
            <a:r>
              <a:rPr lang="ru-RU" sz="2400" dirty="0" err="1" smtClean="0"/>
              <a:t>Садовин</a:t>
            </a:r>
            <a:r>
              <a:rPr lang="ru-RU" sz="2400" dirty="0" smtClean="0"/>
              <a:t>, Т.Н. </a:t>
            </a:r>
            <a:r>
              <a:rPr lang="ru-RU" sz="2400" dirty="0" err="1" smtClean="0"/>
              <a:t>Садовина</a:t>
            </a:r>
            <a:r>
              <a:rPr lang="ru-RU" sz="2400" dirty="0" smtClean="0"/>
              <a:t>. Йошкар-Ола, 2011. – 119 с.</a:t>
            </a:r>
          </a:p>
          <a:p>
            <a:pPr marL="457200" indent="-457200">
              <a:buAutoNum type="arabicPeriod"/>
            </a:pPr>
            <a:r>
              <a:rPr lang="ru-RU" sz="2400" dirty="0" smtClean="0"/>
              <a:t>К.Л. </a:t>
            </a:r>
            <a:r>
              <a:rPr lang="ru-RU" sz="2400" dirty="0" err="1" smtClean="0"/>
              <a:t>Самаров</a:t>
            </a:r>
            <a:r>
              <a:rPr lang="ru-RU" sz="2400" dirty="0" smtClean="0"/>
              <a:t> Математика: Учебно-методическое пособие по разделу элементы теории игр</a:t>
            </a:r>
          </a:p>
          <a:p>
            <a:pPr marL="457200" indent="-457200">
              <a:buAutoNum type="arabicPeriod"/>
            </a:pPr>
            <a:r>
              <a:rPr lang="ru-RU" sz="2400" dirty="0" smtClean="0"/>
              <a:t>Теория игр. </a:t>
            </a:r>
            <a:r>
              <a:rPr lang="ru-RU" sz="2400" dirty="0" err="1" smtClean="0"/>
              <a:t>Крушевкий</a:t>
            </a:r>
            <a:r>
              <a:rPr lang="ru-RU" sz="2400" dirty="0" smtClean="0"/>
              <a:t> А.В. Киев, </a:t>
            </a:r>
            <a:r>
              <a:rPr lang="ru-RU" sz="2400" dirty="0" err="1" smtClean="0"/>
              <a:t>Издательсткое</a:t>
            </a:r>
            <a:r>
              <a:rPr lang="ru-RU" sz="2400" dirty="0" smtClean="0"/>
              <a:t> объединение «</a:t>
            </a:r>
            <a:r>
              <a:rPr lang="ru-RU" sz="2400" dirty="0" err="1" smtClean="0"/>
              <a:t>Вища</a:t>
            </a:r>
            <a:r>
              <a:rPr lang="ru-RU" sz="2400" dirty="0" smtClean="0"/>
              <a:t> школа», 1977, 216 </a:t>
            </a:r>
            <a:r>
              <a:rPr lang="ru-RU" sz="2400" smtClean="0"/>
              <a:t>с.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718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704538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5400" b="1" dirty="0" smtClean="0">
                <a:solidFill>
                  <a:srgbClr val="0000FF"/>
                </a:solidFill>
              </a:rPr>
              <a:t>Разделы теории игр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8492" y="853045"/>
            <a:ext cx="8745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Дифференциальные игры </a:t>
            </a:r>
            <a:r>
              <a:rPr lang="ru-RU" sz="2800" dirty="0"/>
              <a:t>– моделирование </a:t>
            </a:r>
            <a:r>
              <a:rPr lang="ru-RU" sz="2800" dirty="0" smtClean="0"/>
              <a:t>процессов управления объектами </a:t>
            </a:r>
            <a:r>
              <a:rPr lang="ru-RU" sz="2800" dirty="0"/>
              <a:t>в </a:t>
            </a:r>
            <a:r>
              <a:rPr lang="ru-RU" sz="2800" dirty="0" smtClean="0"/>
              <a:t>конфликтных ситуациях</a:t>
            </a:r>
          </a:p>
          <a:p>
            <a:endParaRPr lang="ru-RU" sz="2800" dirty="0"/>
          </a:p>
          <a:p>
            <a:r>
              <a:rPr lang="ru-RU" sz="2800" dirty="0" smtClean="0"/>
              <a:t>Игры с полной и неполной информацией</a:t>
            </a:r>
          </a:p>
          <a:p>
            <a:endParaRPr lang="ru-RU" sz="2800" dirty="0"/>
          </a:p>
          <a:p>
            <a:r>
              <a:rPr lang="ru-RU" sz="2800" dirty="0" smtClean="0"/>
              <a:t>Игры с совершенно и несовершенной информацией</a:t>
            </a:r>
          </a:p>
          <a:p>
            <a:endParaRPr lang="ru-RU" sz="2800" dirty="0" smtClean="0"/>
          </a:p>
          <a:p>
            <a:r>
              <a:rPr lang="ru-RU" sz="2800" dirty="0" err="1" smtClean="0"/>
              <a:t>Антогонистические</a:t>
            </a:r>
            <a:r>
              <a:rPr lang="ru-RU" sz="2800" dirty="0" smtClean="0"/>
              <a:t> игры – игры где прибыль для одного игрока оборачивается убытком для другого.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46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704538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5400" b="1" dirty="0" smtClean="0">
                <a:solidFill>
                  <a:srgbClr val="0000CC"/>
                </a:solidFill>
              </a:rPr>
              <a:t>Матричная игра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7" y="704538"/>
            <a:ext cx="9138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задач этого класса можно составить так называемую платежную матрицу, которая строится по следующему принципу:</a:t>
            </a:r>
          </a:p>
          <a:p>
            <a:pPr marL="457200" indent="-457200">
              <a:buAutoNum type="arabicParenR"/>
            </a:pPr>
            <a:r>
              <a:rPr lang="ru-RU" sz="2400" dirty="0" smtClean="0"/>
              <a:t>Перечисляем все возможные чистые стратегии </a:t>
            </a:r>
            <a:r>
              <a:rPr lang="en-US" sz="2400" dirty="0" smtClean="0"/>
              <a:t>Ai </a:t>
            </a:r>
            <a:r>
              <a:rPr lang="en-US" sz="2400" dirty="0" err="1" smtClean="0"/>
              <a:t>Bj</a:t>
            </a:r>
            <a:r>
              <a:rPr lang="en-US" sz="2400" dirty="0" smtClean="0"/>
              <a:t> </a:t>
            </a:r>
            <a:r>
              <a:rPr lang="ru-RU" sz="2400" dirty="0" smtClean="0"/>
              <a:t>игроков.</a:t>
            </a:r>
          </a:p>
          <a:p>
            <a:pPr marL="457200" indent="-457200">
              <a:buAutoNum type="arabicParenR"/>
            </a:pPr>
            <a:r>
              <a:rPr lang="ru-RU" sz="2400" dirty="0" smtClean="0"/>
              <a:t>Формализуем правила, по которым развивается конфликт в виде функции выигрыша  </a:t>
            </a:r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err="1" smtClean="0"/>
              <a:t>i</a:t>
            </a:r>
            <a:r>
              <a:rPr lang="en-US" sz="2400" dirty="0" err="1" smtClean="0"/>
              <a:t>,</a:t>
            </a:r>
            <a:r>
              <a:rPr lang="en-US" sz="2400" i="1" dirty="0" err="1" smtClean="0"/>
              <a:t>j</a:t>
            </a:r>
            <a:r>
              <a:rPr lang="en-US" sz="2400" dirty="0" smtClean="0"/>
              <a:t>)=</a:t>
            </a:r>
            <a:r>
              <a:rPr lang="en-US" sz="2400" i="1" dirty="0" err="1" smtClean="0"/>
              <a:t>a</a:t>
            </a:r>
            <a:r>
              <a:rPr lang="en-US" sz="2400" i="1" baseline="-25000" dirty="0" err="1" smtClean="0"/>
              <a:t>ij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 bright="-20000" contrast="62000"/>
          </a:blip>
          <a:stretch>
            <a:fillRect/>
          </a:stretch>
        </p:blipFill>
        <p:spPr>
          <a:xfrm>
            <a:off x="110006" y="3121860"/>
            <a:ext cx="8962557" cy="33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704538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5400" b="1" dirty="0" smtClean="0">
                <a:solidFill>
                  <a:srgbClr val="0000CC"/>
                </a:solidFill>
              </a:rPr>
              <a:t>Пример матричной игры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7" y="704538"/>
            <a:ext cx="9138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Задача поставки товаров</a:t>
            </a:r>
          </a:p>
          <a:p>
            <a:r>
              <a:rPr lang="ru-RU" sz="2400" dirty="0" smtClean="0"/>
              <a:t>Имеется два магазина  с одинаковым ассортиментом из 3-х видов товаров. В каждый из магазинов поставляется только один вид из 3-х видов товара. Тогда можно составить матрицу игры. Выигрыш для 1-го магазина вычисляется следующим образом: </a:t>
            </a:r>
            <a:r>
              <a:rPr lang="ru-RU" sz="2400" i="1" dirty="0" smtClean="0"/>
              <a:t>с</a:t>
            </a:r>
            <a:r>
              <a:rPr lang="en-US" sz="2400" i="1" baseline="-25000" dirty="0" err="1" smtClean="0"/>
              <a:t>i</a:t>
            </a:r>
            <a:r>
              <a:rPr lang="ru-RU" sz="2400" dirty="0" smtClean="0"/>
              <a:t> – прибыль от продажи </a:t>
            </a:r>
            <a:r>
              <a:rPr lang="en-US" sz="2400" dirty="0" err="1" smtClean="0"/>
              <a:t>i</a:t>
            </a:r>
            <a:r>
              <a:rPr lang="en-US" sz="2400" dirty="0" smtClean="0"/>
              <a:t>-</a:t>
            </a:r>
            <a:r>
              <a:rPr lang="ru-RU" sz="2400" dirty="0" err="1" smtClean="0"/>
              <a:t>го</a:t>
            </a:r>
            <a:r>
              <a:rPr lang="ru-RU" sz="2400" dirty="0" smtClean="0"/>
              <a:t> типа товара, если в ассортимента второго магазина такого товара нет; или </a:t>
            </a:r>
            <a:r>
              <a:rPr lang="en-US" sz="2400" dirty="0" smtClean="0"/>
              <a:t>d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– </a:t>
            </a:r>
            <a:r>
              <a:rPr lang="ru-RU" sz="2400" dirty="0" smtClean="0"/>
              <a:t>убытки от хранения </a:t>
            </a:r>
            <a:r>
              <a:rPr lang="en-US" sz="2400" dirty="0" err="1" smtClean="0"/>
              <a:t>i</a:t>
            </a:r>
            <a:r>
              <a:rPr lang="en-US" sz="2400" dirty="0" smtClean="0"/>
              <a:t>-</a:t>
            </a:r>
            <a:r>
              <a:rPr lang="ru-RU" sz="2400" dirty="0" err="1" smtClean="0"/>
              <a:t>го</a:t>
            </a:r>
            <a:r>
              <a:rPr lang="ru-RU" sz="2400" dirty="0" smtClean="0"/>
              <a:t> товара, т.к. покупатель будет приобретать данные тип товара во втором магазине. Таким образом, можно составить матрицу выигрыше: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98" y="4180818"/>
            <a:ext cx="5300166" cy="25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704538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5400" b="1" dirty="0" smtClean="0">
                <a:solidFill>
                  <a:srgbClr val="0000CC"/>
                </a:solidFill>
              </a:rPr>
              <a:t>Пример матричной игры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7" y="704538"/>
            <a:ext cx="9138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Задача поставки товаров</a:t>
            </a:r>
          </a:p>
          <a:p>
            <a:r>
              <a:rPr lang="ru-RU" sz="2400" dirty="0" smtClean="0"/>
              <a:t>Имеется два магазина  с одинаковым ассортиментом из 3-х видов товаров. В каждый из магазинов поставляется только один вид из 3-х видов товара. Тогда можно составить матрицу игры. Выигрыш для 1-го магазина вычисляется следующим образом: </a:t>
            </a:r>
            <a:r>
              <a:rPr lang="ru-RU" sz="2400" i="1" dirty="0" smtClean="0"/>
              <a:t>с</a:t>
            </a:r>
            <a:r>
              <a:rPr lang="en-US" sz="2400" i="1" baseline="-25000" dirty="0" err="1" smtClean="0"/>
              <a:t>i</a:t>
            </a:r>
            <a:r>
              <a:rPr lang="ru-RU" sz="2400" dirty="0" smtClean="0"/>
              <a:t> – прибыль от продажи </a:t>
            </a:r>
            <a:r>
              <a:rPr lang="en-US" sz="2400" dirty="0" err="1" smtClean="0"/>
              <a:t>i</a:t>
            </a:r>
            <a:r>
              <a:rPr lang="en-US" sz="2400" dirty="0" smtClean="0"/>
              <a:t>-</a:t>
            </a:r>
            <a:r>
              <a:rPr lang="ru-RU" sz="2400" dirty="0" err="1" smtClean="0"/>
              <a:t>го</a:t>
            </a:r>
            <a:r>
              <a:rPr lang="ru-RU" sz="2400" dirty="0" smtClean="0"/>
              <a:t> типа товара, если в ассортимента второго магазина такого товара нет; или </a:t>
            </a:r>
            <a:r>
              <a:rPr lang="en-US" sz="2400" dirty="0" smtClean="0"/>
              <a:t>d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– </a:t>
            </a:r>
            <a:r>
              <a:rPr lang="ru-RU" sz="2400" dirty="0" smtClean="0"/>
              <a:t>убытки от хранения </a:t>
            </a:r>
            <a:r>
              <a:rPr lang="en-US" sz="2400" dirty="0" err="1" smtClean="0"/>
              <a:t>i</a:t>
            </a:r>
            <a:r>
              <a:rPr lang="en-US" sz="2400" dirty="0" smtClean="0"/>
              <a:t>-</a:t>
            </a:r>
            <a:r>
              <a:rPr lang="ru-RU" sz="2400" dirty="0" err="1" smtClean="0"/>
              <a:t>го</a:t>
            </a:r>
            <a:r>
              <a:rPr lang="ru-RU" sz="2400" dirty="0" smtClean="0"/>
              <a:t> товара, т.к. покупатель будет приобретать данные тип товара во втором магазине. Таким образом, можно составить матрицу выигрыше: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98" y="4180818"/>
            <a:ext cx="5300166" cy="25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140907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800" b="1" dirty="0" smtClean="0">
                <a:solidFill>
                  <a:srgbClr val="0000CC"/>
                </a:solidFill>
              </a:rPr>
              <a:t>Пример матричной игры</a:t>
            </a:r>
            <a:r>
              <a:rPr lang="en-US" altLang="ru-RU" sz="4800" b="1" dirty="0" smtClean="0">
                <a:solidFill>
                  <a:srgbClr val="0000CC"/>
                </a:solidFill>
              </a:rPr>
              <a:t> (2)</a:t>
            </a:r>
            <a:br>
              <a:rPr lang="en-US" altLang="ru-RU" sz="4800" b="1" dirty="0" smtClean="0">
                <a:solidFill>
                  <a:srgbClr val="0000CC"/>
                </a:solidFill>
              </a:rPr>
            </a:br>
            <a:r>
              <a:rPr lang="ru-RU" altLang="ru-RU" sz="4800" b="1" dirty="0" smtClean="0">
                <a:solidFill>
                  <a:srgbClr val="0000CC"/>
                </a:solidFill>
              </a:rPr>
              <a:t>Антагонистическая конкуренция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6" y="1289155"/>
            <a:ext cx="91380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Фирм А производит товар в течение </a:t>
            </a:r>
            <a:r>
              <a:rPr lang="en-US" sz="2400" dirty="0" smtClean="0"/>
              <a:t>T</a:t>
            </a:r>
            <a:r>
              <a:rPr lang="ru-RU" sz="2400" dirty="0" smtClean="0"/>
              <a:t> единиц времени. Начать поставлять товар она может в один из моментов времени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=</a:t>
            </a:r>
            <a:r>
              <a:rPr lang="ru-RU" sz="2400" dirty="0" smtClean="0"/>
              <a:t>1,2..</a:t>
            </a:r>
            <a:r>
              <a:rPr lang="en-US" sz="2400" i="1" dirty="0" smtClean="0"/>
              <a:t>T</a:t>
            </a:r>
            <a:r>
              <a:rPr lang="en-US" sz="2400" dirty="0" smtClean="0"/>
              <a:t>.</a:t>
            </a:r>
            <a:r>
              <a:rPr lang="ru-RU" sz="2400" dirty="0" smtClean="0"/>
              <a:t> Фирм А, не заботясь о своей прибыли, производит аналогичный товар и пытается нанести фирме А максимальный убыток, продавая его начиная с момента </a:t>
            </a:r>
            <a:r>
              <a:rPr lang="en-US" sz="2400" i="1" dirty="0" err="1"/>
              <a:t>i</a:t>
            </a:r>
            <a:r>
              <a:rPr lang="en-US" sz="2400" dirty="0"/>
              <a:t>=</a:t>
            </a:r>
            <a:r>
              <a:rPr lang="ru-RU" sz="2400" dirty="0"/>
              <a:t>1,2..</a:t>
            </a:r>
            <a:r>
              <a:rPr lang="en-US" sz="2400" i="1" dirty="0"/>
              <a:t>T</a:t>
            </a:r>
            <a:r>
              <a:rPr lang="ru-RU" sz="2400" dirty="0" smtClean="0"/>
              <a:t>. За каждый период продажи товара фирма получает доход </a:t>
            </a:r>
            <a:r>
              <a:rPr lang="ru-RU" sz="2400" i="1" dirty="0" smtClean="0"/>
              <a:t>с </a:t>
            </a:r>
            <a:r>
              <a:rPr lang="ru-RU" sz="2400" dirty="0" smtClean="0"/>
              <a:t>у.е. Чем позже товар появляется на рынке, тем лучше его качество и тогда покупают его.</a:t>
            </a:r>
          </a:p>
          <a:p>
            <a:r>
              <a:rPr lang="ru-RU" sz="2400" dirty="0"/>
              <a:t> </a:t>
            </a:r>
            <a:r>
              <a:rPr lang="ru-RU" sz="2400" dirty="0" smtClean="0"/>
              <a:t>Формализуем задачу:</a:t>
            </a:r>
          </a:p>
          <a:p>
            <a:r>
              <a:rPr lang="ru-RU" sz="2400" dirty="0"/>
              <a:t> </a:t>
            </a:r>
            <a:r>
              <a:rPr lang="ru-RU" sz="2400" dirty="0" smtClean="0"/>
              <a:t>Для А будут иметь место стратегии </a:t>
            </a:r>
            <a:r>
              <a:rPr lang="en-US" sz="2400" i="1" dirty="0" smtClean="0"/>
              <a:t>A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, </a:t>
            </a:r>
            <a:r>
              <a:rPr lang="en-US" sz="2400" i="1" dirty="0" smtClean="0"/>
              <a:t>A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,..</a:t>
            </a:r>
            <a:r>
              <a:rPr lang="en-US" sz="2400" i="1" dirty="0" smtClean="0"/>
              <a:t>A</a:t>
            </a:r>
            <a:r>
              <a:rPr lang="en-US" sz="2400" i="1" baseline="-25000" dirty="0" smtClean="0"/>
              <a:t>T</a:t>
            </a:r>
            <a:r>
              <a:rPr lang="ru-RU" sz="2400" dirty="0" smtClean="0"/>
              <a:t>, состоящая в том, что товар начинает продаваться в </a:t>
            </a:r>
            <a:r>
              <a:rPr lang="en-US" sz="2400" dirty="0" err="1" smtClean="0"/>
              <a:t>i</a:t>
            </a:r>
            <a:r>
              <a:rPr lang="ru-RU" sz="2400" dirty="0" smtClean="0"/>
              <a:t>-й момент времени. Для В, соответственно стратегии </a:t>
            </a:r>
            <a:r>
              <a:rPr lang="ru-RU" sz="2400" i="1" dirty="0" smtClean="0"/>
              <a:t>В</a:t>
            </a:r>
            <a:r>
              <a:rPr lang="en-US" sz="2400" i="1" baseline="-25000" dirty="0" smtClean="0"/>
              <a:t>1</a:t>
            </a:r>
            <a:r>
              <a:rPr lang="en-US" sz="2400" dirty="0"/>
              <a:t>, </a:t>
            </a:r>
            <a:r>
              <a:rPr lang="ru-RU" sz="2400" i="1" dirty="0" smtClean="0"/>
              <a:t>В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,..</a:t>
            </a:r>
            <a:r>
              <a:rPr lang="ru-RU" sz="2400" i="1" dirty="0"/>
              <a:t>В</a:t>
            </a:r>
            <a:r>
              <a:rPr lang="en-US" sz="2400" i="1" baseline="-25000" dirty="0" smtClean="0"/>
              <a:t>T</a:t>
            </a:r>
            <a:r>
              <a:rPr lang="ru-RU" sz="2400" dirty="0" smtClean="0"/>
              <a:t>.</a:t>
            </a:r>
          </a:p>
          <a:p>
            <a:r>
              <a:rPr lang="ru-RU" sz="2400" dirty="0"/>
              <a:t> </a:t>
            </a:r>
            <a:r>
              <a:rPr lang="ru-RU" sz="2400" dirty="0" smtClean="0"/>
              <a:t>Возможны три варианта оценки ситуаций.</a:t>
            </a:r>
          </a:p>
          <a:p>
            <a:r>
              <a:rPr lang="ru-RU" sz="2400" dirty="0" smtClean="0"/>
              <a:t>1. </a:t>
            </a:r>
            <a:r>
              <a:rPr lang="en-US" sz="2400" dirty="0" err="1" smtClean="0"/>
              <a:t>i</a:t>
            </a:r>
            <a:r>
              <a:rPr lang="en-US" sz="2400" dirty="0" smtClean="0"/>
              <a:t>&lt;j:</a:t>
            </a:r>
            <a:r>
              <a:rPr lang="ru-RU" sz="2400" dirty="0" smtClean="0"/>
              <a:t> фирма А в течение </a:t>
            </a:r>
            <a:r>
              <a:rPr lang="en-US" sz="2400" dirty="0" smtClean="0"/>
              <a:t>j-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ru-RU" sz="2400" dirty="0" smtClean="0"/>
              <a:t>единиц времени получает доход </a:t>
            </a:r>
            <a:r>
              <a:rPr lang="en-US" sz="2400" dirty="0" smtClean="0"/>
              <a:t>c</a:t>
            </a:r>
            <a:r>
              <a:rPr lang="ru-RU" sz="2400" dirty="0" smtClean="0"/>
              <a:t>(</a:t>
            </a:r>
            <a:r>
              <a:rPr lang="en-US" sz="2400" dirty="0" err="1" smtClean="0"/>
              <a:t>i</a:t>
            </a:r>
            <a:r>
              <a:rPr lang="ru-RU" sz="2400" dirty="0"/>
              <a:t>-</a:t>
            </a:r>
            <a:r>
              <a:rPr lang="en-US" sz="2400" dirty="0" smtClean="0"/>
              <a:t>j</a:t>
            </a:r>
            <a:r>
              <a:rPr lang="ru-RU" sz="2400" dirty="0" smtClean="0"/>
              <a:t>) </a:t>
            </a:r>
            <a:r>
              <a:rPr lang="ru-RU" sz="2400" dirty="0" err="1" smtClean="0"/>
              <a:t>у.е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2. </a:t>
            </a:r>
            <a:r>
              <a:rPr lang="en-US" sz="2400" dirty="0" err="1" smtClean="0"/>
              <a:t>i</a:t>
            </a:r>
            <a:r>
              <a:rPr lang="en-US" sz="2400" dirty="0" smtClean="0"/>
              <a:t>=j: </a:t>
            </a:r>
            <a:r>
              <a:rPr lang="ru-RU" sz="2400" dirty="0"/>
              <a:t>фирма </a:t>
            </a:r>
            <a:r>
              <a:rPr lang="ru-RU" sz="2400" dirty="0" smtClean="0"/>
              <a:t>А</a:t>
            </a:r>
            <a:r>
              <a:rPr lang="en-US" sz="2400" dirty="0" smtClean="0"/>
              <a:t> </a:t>
            </a:r>
            <a:r>
              <a:rPr lang="ru-RU" sz="2400" dirty="0" smtClean="0"/>
              <a:t>и </a:t>
            </a:r>
            <a:r>
              <a:rPr lang="en-US" sz="2400" dirty="0" smtClean="0"/>
              <a:t>B</a:t>
            </a:r>
            <a:r>
              <a:rPr lang="ru-RU" sz="2400" dirty="0" smtClean="0"/>
              <a:t> получают одинаковый доход </a:t>
            </a:r>
            <a:r>
              <a:rPr lang="en-US" sz="2400" dirty="0" smtClean="0"/>
              <a:t>c</a:t>
            </a:r>
            <a:r>
              <a:rPr lang="ru-RU" sz="2400" dirty="0" smtClean="0"/>
              <a:t>(</a:t>
            </a:r>
            <a:r>
              <a:rPr lang="en-US" sz="2400" dirty="0"/>
              <a:t>T</a:t>
            </a:r>
            <a:r>
              <a:rPr lang="en-US" sz="2400" dirty="0" smtClean="0"/>
              <a:t>-i+1</a:t>
            </a:r>
            <a:r>
              <a:rPr lang="ru-RU" sz="2400" dirty="0" smtClean="0"/>
              <a:t>) у.е.</a:t>
            </a:r>
            <a:endParaRPr lang="en-US" sz="2400" dirty="0" smtClean="0"/>
          </a:p>
          <a:p>
            <a:r>
              <a:rPr lang="en-US" sz="2400" dirty="0" smtClean="0"/>
              <a:t>3. </a:t>
            </a:r>
            <a:r>
              <a:rPr lang="en-US" sz="2400" dirty="0" err="1" smtClean="0"/>
              <a:t>i</a:t>
            </a:r>
            <a:r>
              <a:rPr lang="en-US" sz="2400" dirty="0" smtClean="0"/>
              <a:t>&gt;j: </a:t>
            </a:r>
            <a:r>
              <a:rPr lang="ru-RU" sz="2400" dirty="0" smtClean="0"/>
              <a:t>товар фирмы А более  качественный, поэтому </a:t>
            </a:r>
            <a:r>
              <a:rPr lang="en-US" sz="2400" dirty="0" smtClean="0"/>
              <a:t>c(T-i+1)</a:t>
            </a:r>
            <a:r>
              <a:rPr lang="ru-RU" sz="2400" dirty="0" smtClean="0"/>
              <a:t> у.е.</a:t>
            </a:r>
          </a:p>
        </p:txBody>
      </p:sp>
    </p:spTree>
    <p:extLst>
      <p:ext uri="{BB962C8B-B14F-4D97-AF65-F5344CB8AC3E}">
        <p14:creationId xmlns:p14="http://schemas.microsoft.com/office/powerpoint/2010/main" val="6401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140907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800" b="1" dirty="0" smtClean="0">
                <a:solidFill>
                  <a:srgbClr val="0000CC"/>
                </a:solidFill>
              </a:rPr>
              <a:t>Пример матричной игры</a:t>
            </a:r>
            <a:r>
              <a:rPr lang="en-US" altLang="ru-RU" sz="4800" b="1" dirty="0" smtClean="0">
                <a:solidFill>
                  <a:srgbClr val="0000CC"/>
                </a:solidFill>
              </a:rPr>
              <a:t> (2)</a:t>
            </a:r>
            <a:br>
              <a:rPr lang="en-US" altLang="ru-RU" sz="4800" b="1" dirty="0" smtClean="0">
                <a:solidFill>
                  <a:srgbClr val="0000CC"/>
                </a:solidFill>
              </a:rPr>
            </a:br>
            <a:r>
              <a:rPr lang="ru-RU" altLang="ru-RU" sz="4800" b="1" dirty="0" smtClean="0">
                <a:solidFill>
                  <a:srgbClr val="0000CC"/>
                </a:solidFill>
              </a:rPr>
              <a:t>Антагонистическая конкуренция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427" y="1409074"/>
            <a:ext cx="5256691" cy="18707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9815"/>
            <a:ext cx="5953839" cy="3447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6" y="1409075"/>
            <a:ext cx="913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Пример решения задачи для Т=4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64861" y="2635238"/>
            <a:ext cx="5341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i="1" dirty="0"/>
              <a:t>В</a:t>
            </a:r>
          </a:p>
        </p:txBody>
      </p:sp>
    </p:spTree>
    <p:extLst>
      <p:ext uri="{BB962C8B-B14F-4D97-AF65-F5344CB8AC3E}">
        <p14:creationId xmlns:p14="http://schemas.microsoft.com/office/powerpoint/2010/main" val="136786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72563" cy="1409075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800" b="1" dirty="0" smtClean="0">
                <a:solidFill>
                  <a:srgbClr val="0000CC"/>
                </a:solidFill>
              </a:rPr>
              <a:t>Нахождение оптимальной стратегии игры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09075"/>
            <a:ext cx="91380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Пусть имеется матричная игра</a:t>
            </a:r>
          </a:p>
          <a:p>
            <a:r>
              <a:rPr lang="ru-RU" sz="2400" dirty="0" smtClean="0"/>
              <a:t>(описанная с помощью</a:t>
            </a:r>
          </a:p>
          <a:p>
            <a:r>
              <a:rPr lang="ru-RU" sz="2400" dirty="0" smtClean="0"/>
              <a:t>платежной матрицы)</a:t>
            </a:r>
          </a:p>
          <a:p>
            <a:endParaRPr lang="ru-RU" sz="2400" dirty="0" smtClean="0"/>
          </a:p>
          <a:p>
            <a:r>
              <a:rPr lang="ru-RU" sz="2400" dirty="0" smtClean="0"/>
              <a:t>Попробуем выбрать оптимальную стратегию для игроков    </a:t>
            </a:r>
            <a:r>
              <a:rPr lang="en-US" sz="2400" dirty="0" smtClean="0"/>
              <a:t>A</a:t>
            </a:r>
            <a:r>
              <a:rPr lang="ru-RU" sz="2400" dirty="0" smtClean="0"/>
              <a:t> и </a:t>
            </a:r>
            <a:r>
              <a:rPr lang="en-US" sz="2400" dirty="0" smtClean="0"/>
              <a:t>B</a:t>
            </a:r>
            <a:r>
              <a:rPr lang="ru-RU" sz="2400" dirty="0" smtClean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lum contrast="22000"/>
          </a:blip>
          <a:stretch>
            <a:fillRect/>
          </a:stretch>
        </p:blipFill>
        <p:spPr>
          <a:xfrm>
            <a:off x="4384503" y="1409075"/>
            <a:ext cx="2406041" cy="152792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lum contrast="29000"/>
          </a:blip>
          <a:stretch>
            <a:fillRect/>
          </a:stretch>
        </p:blipFill>
        <p:spPr>
          <a:xfrm>
            <a:off x="180217" y="3494268"/>
            <a:ext cx="8712128" cy="2771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0217" y="6362653"/>
            <a:ext cx="2993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min max =max min = 1</a:t>
            </a:r>
            <a:endParaRPr lang="ru-RU" sz="2400" dirty="0"/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7261068" y="1690723"/>
            <a:ext cx="1682076" cy="964631"/>
          </a:xfrm>
          <a:prstGeom prst="wedgeRoundRectCallout">
            <a:avLst>
              <a:gd name="adj1" fmla="val -102218"/>
              <a:gd name="adj2" fmla="val 261409"/>
              <a:gd name="adj3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 smtClean="0">
                <a:solidFill>
                  <a:schemeClr val="tx1"/>
                </a:solidFill>
              </a:rPr>
              <a:t>Седловая</a:t>
            </a:r>
            <a:r>
              <a:rPr lang="ru-RU" sz="2400" dirty="0" smtClean="0">
                <a:solidFill>
                  <a:schemeClr val="tx1"/>
                </a:solidFill>
              </a:rPr>
              <a:t> точка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5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3374</TotalTime>
  <Words>1506</Words>
  <Application>Microsoft Office PowerPoint</Application>
  <PresentationFormat>Экран (4:3)</PresentationFormat>
  <Paragraphs>188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Symbol</vt:lpstr>
      <vt:lpstr>Тема Office</vt:lpstr>
      <vt:lpstr>Теория игр</vt:lpstr>
      <vt:lpstr>Примеры конфликтов</vt:lpstr>
      <vt:lpstr>Разделы теории игр</vt:lpstr>
      <vt:lpstr>Матричная игра</vt:lpstr>
      <vt:lpstr>Пример матричной игры</vt:lpstr>
      <vt:lpstr>Пример матричной игры</vt:lpstr>
      <vt:lpstr>Пример матричной игры (2) Антагонистическая конкуренция</vt:lpstr>
      <vt:lpstr>Пример матричной игры (2) Антагонистическая конкуренция</vt:lpstr>
      <vt:lpstr>Нахождение оптимальной стратегии игры</vt:lpstr>
      <vt:lpstr>Общий алгоритм нахождения оптимальной стратегии игры</vt:lpstr>
      <vt:lpstr>Термины</vt:lpstr>
      <vt:lpstr>Игра без седловой точки</vt:lpstr>
      <vt:lpstr>Игра без седловой точки</vt:lpstr>
      <vt:lpstr>Презентация PowerPoint</vt:lpstr>
      <vt:lpstr>Теорема Неймана для матричной игры</vt:lpstr>
      <vt:lpstr>Решение матричной игры 2х2</vt:lpstr>
      <vt:lpstr>Решение матричной игры 2х2</vt:lpstr>
      <vt:lpstr>Графическое решение матричной игры 2х2</vt:lpstr>
      <vt:lpstr>Графическое решение матричной игры 2х2</vt:lpstr>
      <vt:lpstr>Графическое решение матричной игры 2х2</vt:lpstr>
      <vt:lpstr>Пример решения матричной игры 2х2</vt:lpstr>
      <vt:lpstr>Пример решения матричной игры 2х2</vt:lpstr>
      <vt:lpstr>Игры с «природой» Критерий Лапласа</vt:lpstr>
      <vt:lpstr>Критерий Вальда</vt:lpstr>
      <vt:lpstr>Критерий максимального оптимизма</vt:lpstr>
      <vt:lpstr>Критерий Сэвиджа</vt:lpstr>
      <vt:lpstr>Критерий Гурвица</vt:lpstr>
      <vt:lpstr>Критерий Байеса</vt:lpstr>
      <vt:lpstr>Литература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Нелинейное программирование</dc:title>
  <dc:creator>Сергей Салибекян</dc:creator>
  <cp:lastModifiedBy>Анжелика</cp:lastModifiedBy>
  <cp:revision>129</cp:revision>
  <dcterms:created xsi:type="dcterms:W3CDTF">2015-12-23T07:41:17Z</dcterms:created>
  <dcterms:modified xsi:type="dcterms:W3CDTF">2023-05-16T10:36:41Z</dcterms:modified>
</cp:coreProperties>
</file>